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4" r:id="rId3"/>
    <p:sldId id="259" r:id="rId4"/>
    <p:sldId id="278" r:id="rId5"/>
    <p:sldId id="272" r:id="rId6"/>
    <p:sldId id="265" r:id="rId7"/>
    <p:sldId id="266" r:id="rId8"/>
    <p:sldId id="267" r:id="rId9"/>
    <p:sldId id="263" r:id="rId10"/>
    <p:sldId id="264" r:id="rId11"/>
    <p:sldId id="261" r:id="rId12"/>
    <p:sldId id="271" r:id="rId13"/>
    <p:sldId id="262" r:id="rId14"/>
    <p:sldId id="276" r:id="rId15"/>
    <p:sldId id="277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4" autoAdjust="0"/>
  </p:normalViewPr>
  <p:slideViewPr>
    <p:cSldViewPr>
      <p:cViewPr>
        <p:scale>
          <a:sx n="77" d="100"/>
          <a:sy n="77" d="100"/>
        </p:scale>
        <p:origin x="-11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3D1F47-25FB-4059-AEC1-4AB5D170BDD7}" type="datetimeFigureOut">
              <a:rPr lang="pt-BR" smtClean="0"/>
              <a:pPr/>
              <a:t>16/05/2018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7C1E3A-6089-4C41-AE21-C517A25A17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3D1F47-25FB-4059-AEC1-4AB5D170BDD7}" type="datetimeFigureOut">
              <a:rPr lang="pt-BR" smtClean="0"/>
              <a:pPr/>
              <a:t>16/05/2018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7C1E3A-6089-4C41-AE21-C517A25A17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3D1F47-25FB-4059-AEC1-4AB5D170BDD7}" type="datetimeFigureOut">
              <a:rPr lang="pt-BR" smtClean="0"/>
              <a:pPr/>
              <a:t>16/05/2018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7C1E3A-6089-4C41-AE21-C517A25A17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3D1F47-25FB-4059-AEC1-4AB5D170BDD7}" type="datetimeFigureOut">
              <a:rPr lang="pt-BR" smtClean="0"/>
              <a:pPr/>
              <a:t>16/05/2018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7C1E3A-6089-4C41-AE21-C517A25A17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3D1F47-25FB-4059-AEC1-4AB5D170BDD7}" type="datetimeFigureOut">
              <a:rPr lang="pt-BR" smtClean="0"/>
              <a:pPr/>
              <a:t>16/05/2018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7C1E3A-6089-4C41-AE21-C517A25A17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3D1F47-25FB-4059-AEC1-4AB5D170BDD7}" type="datetimeFigureOut">
              <a:rPr lang="pt-BR" smtClean="0"/>
              <a:pPr/>
              <a:t>16/05/2018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7C1E3A-6089-4C41-AE21-C517A25A17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3D1F47-25FB-4059-AEC1-4AB5D170BDD7}" type="datetimeFigureOut">
              <a:rPr lang="pt-BR" smtClean="0"/>
              <a:pPr/>
              <a:t>16/05/2018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7C1E3A-6089-4C41-AE21-C517A25A17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3D1F47-25FB-4059-AEC1-4AB5D170BDD7}" type="datetimeFigureOut">
              <a:rPr lang="pt-BR" smtClean="0"/>
              <a:pPr/>
              <a:t>16/05/2018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7C1E3A-6089-4C41-AE21-C517A25A17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3D1F47-25FB-4059-AEC1-4AB5D170BDD7}" type="datetimeFigureOut">
              <a:rPr lang="pt-BR" smtClean="0"/>
              <a:pPr/>
              <a:t>16/05/2018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7C1E3A-6089-4C41-AE21-C517A25A17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3D1F47-25FB-4059-AEC1-4AB5D170BDD7}" type="datetimeFigureOut">
              <a:rPr lang="pt-BR" smtClean="0"/>
              <a:pPr/>
              <a:t>16/05/2018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7C1E3A-6089-4C41-AE21-C517A25A17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3D1F47-25FB-4059-AEC1-4AB5D170BDD7}" type="datetimeFigureOut">
              <a:rPr lang="pt-BR" smtClean="0"/>
              <a:pPr/>
              <a:t>16/05/2018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7C1E3A-6089-4C41-AE21-C517A25A17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3D1F47-25FB-4059-AEC1-4AB5D170BDD7}" type="datetimeFigureOut">
              <a:rPr lang="pt-BR" smtClean="0"/>
              <a:pPr/>
              <a:t>16/05/2018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77C1E3A-6089-4C41-AE21-C517A25A17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semed.manaus.am.gov.br/novosservidor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Reunião com os</a:t>
            </a:r>
            <a:br>
              <a:rPr lang="pt-BR" dirty="0" smtClean="0"/>
            </a:br>
            <a:r>
              <a:rPr lang="pt-BR" dirty="0" smtClean="0"/>
              <a:t> convocados –SEMED</a:t>
            </a:r>
            <a:br>
              <a:rPr lang="pt-BR" dirty="0" smtClean="0"/>
            </a:br>
            <a:r>
              <a:rPr lang="pt-BR" dirty="0" smtClean="0"/>
              <a:t>Concursos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3933055"/>
            <a:ext cx="7772400" cy="878255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Orientações gerais para a posse</a:t>
            </a:r>
            <a:endParaRPr lang="pt-BR" dirty="0"/>
          </a:p>
        </p:txBody>
      </p:sp>
      <p:pic>
        <p:nvPicPr>
          <p:cNvPr id="1026" name="Picture 2" descr="C:\Users\m121316\Desktop\Logomarca\brasão 0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0649"/>
            <a:ext cx="2830149" cy="64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40424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05628"/>
            <a:ext cx="8208912" cy="5175700"/>
          </a:xfrm>
        </p:spPr>
      </p:pic>
      <p:pic>
        <p:nvPicPr>
          <p:cNvPr id="6" name="Picture 2" descr="C:\Users\m121316\Desktop\Logomarca\brasão 00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0649"/>
            <a:ext cx="2830149" cy="64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640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80" y="686889"/>
            <a:ext cx="7560840" cy="5550423"/>
          </a:xfrm>
        </p:spPr>
      </p:pic>
      <p:sp>
        <p:nvSpPr>
          <p:cNvPr id="6" name="CaixaDeTexto 5"/>
          <p:cNvSpPr txBox="1"/>
          <p:nvPr/>
        </p:nvSpPr>
        <p:spPr>
          <a:xfrm>
            <a:off x="2466144" y="2420888"/>
            <a:ext cx="22498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Lucida Handwriting" pitchFamily="66" charset="0"/>
              </a:rPr>
              <a:t>Ana  Maria  de  Oliveira</a:t>
            </a:r>
            <a:endParaRPr lang="pt-BR" sz="1000" dirty="0">
              <a:latin typeface="Lucida Handwriting" pitchFamily="66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249742" y="2996952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Lucida Handwriting" pitchFamily="66" charset="0"/>
              </a:rPr>
              <a:t>Pedagogo</a:t>
            </a:r>
            <a:endParaRPr lang="pt-BR" sz="1000" dirty="0">
              <a:latin typeface="Lucida Handwriting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228184" y="3038763"/>
            <a:ext cx="8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Lucida Handwriting" pitchFamily="66" charset="0"/>
              </a:rPr>
              <a:t>Oeste</a:t>
            </a:r>
            <a:endParaRPr lang="pt-BR" sz="1000" dirty="0">
              <a:latin typeface="Lucida Handwriting" pitchFamily="66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419872" y="3038763"/>
            <a:ext cx="2088232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50" dirty="0" smtClean="0">
                <a:latin typeface="Lucida Handwriting" pitchFamily="66" charset="0"/>
              </a:rPr>
              <a:t>Assessoramento Pedagógico</a:t>
            </a:r>
            <a:endParaRPr lang="pt-BR" sz="950" dirty="0">
              <a:latin typeface="Lucida Handwriting" pitchFamily="66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411760" y="3326795"/>
            <a:ext cx="180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>
                <a:latin typeface="Lucida Handwriting" pitchFamily="66" charset="0"/>
              </a:rPr>
              <a:t>x</a:t>
            </a:r>
            <a:endParaRPr lang="pt-BR" sz="1000" b="1" dirty="0">
              <a:latin typeface="Lucida Handwriting" pitchFamily="66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159732" y="3789040"/>
            <a:ext cx="1116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Lucida Handwriting" pitchFamily="66" charset="0"/>
              </a:rPr>
              <a:t>01.01.2015	</a:t>
            </a:r>
            <a:endParaRPr lang="pt-BR" sz="1000" dirty="0">
              <a:latin typeface="Lucida Handwriting" pitchFamily="66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4355976" y="3789040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Lucida Handwriting" pitchFamily="66" charset="0"/>
              </a:rPr>
              <a:t>0111</a:t>
            </a:r>
            <a:endParaRPr lang="pt-BR" sz="1000" dirty="0">
              <a:latin typeface="Lucida Handwriting" pitchFamily="66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6228184" y="3789040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Lucida Handwriting" pitchFamily="66" charset="0"/>
              </a:rPr>
              <a:t>01.01.2015</a:t>
            </a:r>
            <a:endParaRPr lang="pt-BR" sz="1000" dirty="0">
              <a:latin typeface="Lucida Handwriting" pitchFamily="66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691680" y="4365104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Lucida Handwriting" pitchFamily="66" charset="0"/>
              </a:rPr>
              <a:t>01 – Casa, localizada na Av. Mario </a:t>
            </a:r>
            <a:r>
              <a:rPr lang="pt-BR" sz="1200" dirty="0" err="1" smtClean="0">
                <a:latin typeface="Lucida Handwriting" pitchFamily="66" charset="0"/>
              </a:rPr>
              <a:t>Ypiranga</a:t>
            </a:r>
            <a:r>
              <a:rPr lang="pt-BR" sz="1200" dirty="0" smtClean="0">
                <a:latin typeface="Lucida Handwriting" pitchFamily="66" charset="0"/>
              </a:rPr>
              <a:t>, 2549, Parque 10 de Novembro, no valor de R$ 200.000,00, quitada.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1691680" y="4767535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Lucida Handwriting" pitchFamily="66" charset="0"/>
              </a:rPr>
              <a:t>02 – Carro, modelo: Honda, marca: Fit, ano 2014, cor: azul, placa XXX- 1111, R$ 40.000,00, financiado.</a:t>
            </a:r>
          </a:p>
        </p:txBody>
      </p:sp>
      <p:pic>
        <p:nvPicPr>
          <p:cNvPr id="16" name="Picture 2" descr="C:\Users\m121316\Desktop\Logomarca\brasão 00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0649"/>
            <a:ext cx="2830149" cy="64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640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88" y="674693"/>
            <a:ext cx="7560840" cy="5550423"/>
          </a:xfrm>
        </p:spPr>
      </p:pic>
      <p:sp>
        <p:nvSpPr>
          <p:cNvPr id="6" name="CaixaDeTexto 5"/>
          <p:cNvSpPr txBox="1"/>
          <p:nvPr/>
        </p:nvSpPr>
        <p:spPr>
          <a:xfrm>
            <a:off x="2466144" y="2420888"/>
            <a:ext cx="22498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Lucida Handwriting" pitchFamily="66" charset="0"/>
              </a:rPr>
              <a:t>Ana  Maria  de  Oliveira</a:t>
            </a:r>
            <a:endParaRPr lang="pt-BR" sz="1000" dirty="0">
              <a:latin typeface="Lucida Handwriting" pitchFamily="66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249742" y="2996952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Lucida Handwriting" pitchFamily="66" charset="0"/>
              </a:rPr>
              <a:t>Pedagogo</a:t>
            </a:r>
            <a:endParaRPr lang="pt-BR" sz="1000" dirty="0">
              <a:latin typeface="Lucida Handwriting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228184" y="3038763"/>
            <a:ext cx="8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Lucida Handwriting" pitchFamily="66" charset="0"/>
              </a:rPr>
              <a:t>Oeste</a:t>
            </a:r>
            <a:endParaRPr lang="pt-BR" sz="1000" dirty="0">
              <a:latin typeface="Lucida Handwriting" pitchFamily="66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419872" y="3038763"/>
            <a:ext cx="2088232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50" dirty="0" smtClean="0">
                <a:latin typeface="Lucida Handwriting" pitchFamily="66" charset="0"/>
              </a:rPr>
              <a:t>Assessoramento Pedagógico</a:t>
            </a:r>
            <a:endParaRPr lang="pt-BR" sz="950" dirty="0">
              <a:latin typeface="Lucida Handwriting" pitchFamily="66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411760" y="3326795"/>
            <a:ext cx="180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>
                <a:latin typeface="Lucida Handwriting" pitchFamily="66" charset="0"/>
              </a:rPr>
              <a:t>x</a:t>
            </a:r>
            <a:endParaRPr lang="pt-BR" sz="1000" b="1" dirty="0">
              <a:latin typeface="Lucida Handwriting" pitchFamily="66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159732" y="3789040"/>
            <a:ext cx="1116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Lucida Handwriting" pitchFamily="66" charset="0"/>
              </a:rPr>
              <a:t>01.01.2015	</a:t>
            </a:r>
            <a:endParaRPr lang="pt-BR" sz="1000" dirty="0">
              <a:latin typeface="Lucida Handwriting" pitchFamily="66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4355976" y="3789040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Lucida Handwriting" pitchFamily="66" charset="0"/>
              </a:rPr>
              <a:t>0111</a:t>
            </a:r>
            <a:endParaRPr lang="pt-BR" sz="1000" dirty="0">
              <a:latin typeface="Lucida Handwriting" pitchFamily="66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6228184" y="3789040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Lucida Handwriting" pitchFamily="66" charset="0"/>
              </a:rPr>
              <a:t>01.01.2015</a:t>
            </a:r>
            <a:endParaRPr lang="pt-BR" sz="1000" dirty="0">
              <a:latin typeface="Lucida Handwriting" pitchFamily="66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906716" y="4293096"/>
            <a:ext cx="2017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Lucida Handwriting" pitchFamily="66" charset="0"/>
              </a:rPr>
              <a:t>Nada  a  declarar.</a:t>
            </a:r>
          </a:p>
        </p:txBody>
      </p:sp>
      <p:pic>
        <p:nvPicPr>
          <p:cNvPr id="16" name="Picture 2" descr="C:\Users\m121316\Desktop\Logomarca\brasão 00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0649"/>
            <a:ext cx="2830149" cy="64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6179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086" y="1412776"/>
            <a:ext cx="6763828" cy="4017962"/>
          </a:xfrm>
        </p:spPr>
      </p:pic>
      <p:sp>
        <p:nvSpPr>
          <p:cNvPr id="7" name="CaixaDeTexto 6"/>
          <p:cNvSpPr txBox="1"/>
          <p:nvPr/>
        </p:nvSpPr>
        <p:spPr>
          <a:xfrm>
            <a:off x="3563888" y="3573016"/>
            <a:ext cx="2808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Lucida Handwriting" pitchFamily="66" charset="0"/>
              </a:rPr>
              <a:t>01       Janeiro              2015</a:t>
            </a:r>
            <a:endParaRPr lang="pt-BR" sz="1200" dirty="0">
              <a:latin typeface="Lucida Handwriting" pitchFamily="66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627784" y="4005064"/>
            <a:ext cx="4176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Lucida Handwriting" pitchFamily="66" charset="0"/>
              </a:rPr>
              <a:t>ASSINATURA CONFORME DOC. DE IDENTIDADE</a:t>
            </a:r>
            <a:endParaRPr lang="pt-BR" sz="1200" dirty="0">
              <a:latin typeface="Lucida Handwriting" pitchFamily="66" charset="0"/>
            </a:endParaRPr>
          </a:p>
        </p:txBody>
      </p:sp>
      <p:sp>
        <p:nvSpPr>
          <p:cNvPr id="2" name="Forma livre 1"/>
          <p:cNvSpPr/>
          <p:nvPr/>
        </p:nvSpPr>
        <p:spPr>
          <a:xfrm>
            <a:off x="3353807" y="3544947"/>
            <a:ext cx="3049090" cy="351024"/>
          </a:xfrm>
          <a:custGeom>
            <a:avLst/>
            <a:gdLst>
              <a:gd name="connsiteX0" fmla="*/ 314810 w 3049090"/>
              <a:gd name="connsiteY0" fmla="*/ 46552 h 351024"/>
              <a:gd name="connsiteX1" fmla="*/ 2749538 w 3049090"/>
              <a:gd name="connsiteY1" fmla="*/ 24518 h 351024"/>
              <a:gd name="connsiteX2" fmla="*/ 2738521 w 3049090"/>
              <a:gd name="connsiteY2" fmla="*/ 288923 h 351024"/>
              <a:gd name="connsiteX3" fmla="*/ 292776 w 3049090"/>
              <a:gd name="connsiteY3" fmla="*/ 332990 h 351024"/>
              <a:gd name="connsiteX4" fmla="*/ 314810 w 3049090"/>
              <a:gd name="connsiteY4" fmla="*/ 46552 h 351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9090" h="351024">
                <a:moveTo>
                  <a:pt x="314810" y="46552"/>
                </a:moveTo>
                <a:cubicBezTo>
                  <a:pt x="724270" y="-4860"/>
                  <a:pt x="2345586" y="-15877"/>
                  <a:pt x="2749538" y="24518"/>
                </a:cubicBezTo>
                <a:cubicBezTo>
                  <a:pt x="3153490" y="64913"/>
                  <a:pt x="3147981" y="237511"/>
                  <a:pt x="2738521" y="288923"/>
                </a:cubicBezTo>
                <a:cubicBezTo>
                  <a:pt x="2329061" y="340335"/>
                  <a:pt x="693056" y="373385"/>
                  <a:pt x="292776" y="332990"/>
                </a:cubicBezTo>
                <a:cubicBezTo>
                  <a:pt x="-107504" y="292595"/>
                  <a:pt x="-94650" y="97964"/>
                  <a:pt x="314810" y="46552"/>
                </a:cubicBezTo>
                <a:close/>
              </a:path>
            </a:pathLst>
          </a:cu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" name="Conector de seta reta 7"/>
          <p:cNvCxnSpPr/>
          <p:nvPr/>
        </p:nvCxnSpPr>
        <p:spPr>
          <a:xfrm flipV="1">
            <a:off x="1691680" y="3831193"/>
            <a:ext cx="1368152" cy="45087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539552" y="4333627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FF0000"/>
                </a:solidFill>
              </a:rPr>
              <a:t>Data da posse</a:t>
            </a:r>
            <a:endParaRPr lang="pt-BR" sz="1200" dirty="0">
              <a:solidFill>
                <a:srgbClr val="FF0000"/>
              </a:solidFill>
            </a:endParaRPr>
          </a:p>
        </p:txBody>
      </p:sp>
      <p:pic>
        <p:nvPicPr>
          <p:cNvPr id="9" name="Picture 2" descr="C:\Users\m121316\Desktop\Logomarca\brasão 00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0649"/>
            <a:ext cx="2830149" cy="64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640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81328"/>
            <a:ext cx="8784976" cy="4525963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pt-BR" dirty="0" smtClean="0"/>
              <a:t>                  Olívia Nunes da Costa – Responsável pela Comissão</a:t>
            </a:r>
          </a:p>
          <a:p>
            <a:pPr>
              <a:buFont typeface="Arial" pitchFamily="34" charset="0"/>
              <a:buChar char="•"/>
            </a:pPr>
            <a:endParaRPr lang="pt-BR" dirty="0"/>
          </a:p>
          <a:p>
            <a:pPr>
              <a:buFont typeface="Arial" pitchFamily="34" charset="0"/>
              <a:buChar char="•"/>
            </a:pPr>
            <a:r>
              <a:rPr lang="pt-BR" b="1" dirty="0" smtClean="0"/>
              <a:t>Equipe:</a:t>
            </a:r>
          </a:p>
          <a:p>
            <a:pPr>
              <a:buFont typeface="Wingdings" pitchFamily="2" charset="2"/>
              <a:buChar char="v"/>
            </a:pPr>
            <a:r>
              <a:rPr lang="pt-BR" dirty="0" smtClean="0"/>
              <a:t>Antônio Ricardo Peixoto;</a:t>
            </a:r>
          </a:p>
          <a:p>
            <a:pPr>
              <a:buFont typeface="Wingdings" pitchFamily="2" charset="2"/>
              <a:buChar char="v"/>
            </a:pPr>
            <a:r>
              <a:rPr lang="pt-BR" dirty="0" smtClean="0"/>
              <a:t>Bárbara Cabral;</a:t>
            </a:r>
          </a:p>
          <a:p>
            <a:pPr>
              <a:buFont typeface="Wingdings" pitchFamily="2" charset="2"/>
              <a:buChar char="v"/>
            </a:pPr>
            <a:r>
              <a:rPr lang="pt-BR" dirty="0" smtClean="0"/>
              <a:t>Elisangela Bastos;</a:t>
            </a:r>
          </a:p>
          <a:p>
            <a:pPr>
              <a:buFont typeface="Wingdings" pitchFamily="2" charset="2"/>
              <a:buChar char="v"/>
            </a:pPr>
            <a:r>
              <a:rPr lang="pt-BR" dirty="0" err="1" smtClean="0"/>
              <a:t>Erlita</a:t>
            </a:r>
            <a:r>
              <a:rPr lang="pt-BR" dirty="0" smtClean="0"/>
              <a:t> </a:t>
            </a:r>
            <a:r>
              <a:rPr lang="pt-BR" dirty="0" err="1" smtClean="0"/>
              <a:t>Jezini</a:t>
            </a:r>
            <a:r>
              <a:rPr lang="pt-BR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pt-BR" dirty="0" smtClean="0"/>
              <a:t>Jane Batista;</a:t>
            </a:r>
          </a:p>
          <a:p>
            <a:pPr>
              <a:buFont typeface="Wingdings" pitchFamily="2" charset="2"/>
              <a:buChar char="v"/>
            </a:pPr>
            <a:r>
              <a:rPr lang="pt-BR" dirty="0" smtClean="0"/>
              <a:t>Laura Amanda;</a:t>
            </a:r>
          </a:p>
          <a:p>
            <a:pPr>
              <a:buFont typeface="Wingdings" pitchFamily="2" charset="2"/>
              <a:buChar char="v"/>
            </a:pPr>
            <a:r>
              <a:rPr lang="pt-BR" dirty="0" smtClean="0"/>
              <a:t>Rita Lopes;</a:t>
            </a:r>
          </a:p>
          <a:p>
            <a:pPr>
              <a:buFont typeface="Wingdings" pitchFamily="2" charset="2"/>
              <a:buChar char="v"/>
            </a:pPr>
            <a:r>
              <a:rPr lang="pt-BR" dirty="0" smtClean="0"/>
              <a:t>Rosimeire Zanetti.</a:t>
            </a:r>
          </a:p>
          <a:p>
            <a:pPr marL="109728" indent="0">
              <a:buNone/>
            </a:pPr>
            <a:endParaRPr lang="pt-BR" dirty="0"/>
          </a:p>
          <a:p>
            <a:pPr marL="109728" indent="0">
              <a:buNone/>
            </a:pPr>
            <a:r>
              <a:rPr lang="pt-BR" dirty="0" smtClean="0"/>
              <a:t>Chefe da Divisão de Pessoal: Altina Magalhães</a:t>
            </a:r>
          </a:p>
          <a:p>
            <a:pPr marL="109728" indent="0">
              <a:buNone/>
            </a:pPr>
            <a:endParaRPr lang="pt-BR" dirty="0" smtClean="0"/>
          </a:p>
          <a:p>
            <a:pPr marL="109728" indent="0">
              <a:buNone/>
            </a:pPr>
            <a:r>
              <a:rPr lang="pt-BR" dirty="0" smtClean="0"/>
              <a:t>Secretária Municipal de Educação: Kátia </a:t>
            </a:r>
            <a:r>
              <a:rPr lang="pt-BR" dirty="0" err="1" smtClean="0"/>
              <a:t>Schweickardt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Equipe </a:t>
            </a:r>
            <a:r>
              <a:rPr lang="pt-BR" dirty="0"/>
              <a:t>da Comissão de </a:t>
            </a:r>
            <a:r>
              <a:rPr lang="pt-BR" dirty="0" smtClean="0"/>
              <a:t>Investidura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48907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pt-BR" dirty="0" smtClean="0"/>
              <a:t>Contatos:</a:t>
            </a:r>
          </a:p>
          <a:p>
            <a:pPr marL="109728" indent="0" algn="ctr">
              <a:buNone/>
            </a:pPr>
            <a:endParaRPr lang="pt-BR" dirty="0" smtClean="0"/>
          </a:p>
          <a:p>
            <a:pPr marL="109728" indent="0" algn="ctr">
              <a:buNone/>
            </a:pPr>
            <a:r>
              <a:rPr lang="pt-BR" sz="3200" dirty="0" smtClean="0"/>
              <a:t>98842-7891</a:t>
            </a:r>
          </a:p>
          <a:p>
            <a:pPr marL="109728" indent="0" algn="ctr">
              <a:buNone/>
            </a:pPr>
            <a:r>
              <a:rPr lang="pt-BR" sz="3200" dirty="0" smtClean="0"/>
              <a:t>99962-6282</a:t>
            </a:r>
          </a:p>
          <a:p>
            <a:pPr marL="109728" indent="0" algn="ctr">
              <a:buNone/>
            </a:pPr>
            <a:r>
              <a:rPr lang="pt-BR" sz="3200" dirty="0" smtClean="0"/>
              <a:t>3632-2254</a:t>
            </a:r>
          </a:p>
          <a:p>
            <a:pPr marL="109728" indent="0" algn="ctr">
              <a:buNone/>
            </a:pPr>
            <a:endParaRPr lang="pt-BR" sz="3200" dirty="0" smtClean="0"/>
          </a:p>
          <a:p>
            <a:pPr marL="109728" indent="0" algn="ctr">
              <a:buNone/>
            </a:pPr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http://</a:t>
            </a:r>
            <a:r>
              <a:rPr lang="pt-B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semed.manaus.am.gov.br/novosservidores</a:t>
            </a:r>
            <a:r>
              <a:rPr lang="pt-B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/</a:t>
            </a:r>
            <a:endParaRPr lang="pt-BR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09728" indent="0" algn="ctr">
              <a:buNone/>
            </a:pPr>
            <a:endParaRPr lang="pt-BR" sz="3200" dirty="0" smtClean="0"/>
          </a:p>
          <a:p>
            <a:pPr marL="109728" indent="0" algn="ctr">
              <a:buNone/>
            </a:pPr>
            <a:r>
              <a:rPr lang="pt-BR" sz="2800" dirty="0" smtClean="0"/>
              <a:t>Comissao.posse@semed.manaus.am.gov.br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OBRIGADA </a:t>
            </a:r>
            <a:r>
              <a:rPr lang="pt-BR" sz="4000" dirty="0"/>
              <a:t>PELA PRESENÇA</a:t>
            </a:r>
            <a:br>
              <a:rPr lang="pt-BR" sz="4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91278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Parabenizar os aprovados</a:t>
            </a:r>
            <a:r>
              <a:rPr lang="pt-BR" dirty="0" smtClean="0"/>
              <a:t>;</a:t>
            </a:r>
            <a:endParaRPr lang="pt-BR" dirty="0"/>
          </a:p>
          <a:p>
            <a:pPr algn="just"/>
            <a:r>
              <a:rPr lang="pt-BR" dirty="0" smtClean="0"/>
              <a:t>Repassar as informações referentes às documentações exigidas em edital, a serem entregues no ato da posse;</a:t>
            </a:r>
          </a:p>
          <a:p>
            <a:pPr algn="just"/>
            <a:r>
              <a:rPr lang="pt-BR" dirty="0" smtClean="0"/>
              <a:t>Demonstrar como proceder no preenchimento da declarações solicitadas no edital;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98903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</p:spPr>
        <p:txBody>
          <a:bodyPr>
            <a:noAutofit/>
          </a:bodyPr>
          <a:lstStyle/>
          <a:p>
            <a:endParaRPr lang="pt-BR" sz="1600" b="1" dirty="0" smtClean="0"/>
          </a:p>
          <a:p>
            <a:pPr algn="ctr"/>
            <a:r>
              <a:rPr lang="pt-BR" sz="1600" dirty="0" smtClean="0"/>
              <a:t>DOCUMENTOS</a:t>
            </a:r>
            <a:endParaRPr lang="pt-BR" sz="1600" dirty="0"/>
          </a:p>
          <a:p>
            <a:endParaRPr lang="pt-BR" sz="1600" b="1" dirty="0" smtClean="0"/>
          </a:p>
          <a:p>
            <a:endParaRPr lang="pt-BR" sz="1600" b="1" dirty="0"/>
          </a:p>
          <a:p>
            <a:pPr algn="just"/>
            <a:r>
              <a:rPr lang="pt-BR" sz="1600" dirty="0" smtClean="0"/>
              <a:t>ORIGINAL </a:t>
            </a:r>
            <a:r>
              <a:rPr lang="pt-BR" sz="1600" dirty="0"/>
              <a:t>E </a:t>
            </a:r>
            <a:r>
              <a:rPr lang="pt-BR" sz="1600" dirty="0" smtClean="0"/>
              <a:t>1 CÓPIA LEGÍVEL </a:t>
            </a:r>
            <a:r>
              <a:rPr lang="pt-BR" sz="1600" dirty="0"/>
              <a:t>DE DOCUMENTOS SEM CORTES, SEM RASURA, FRENTE E VERSO,  ATUAIS, EM PAPEL A4</a:t>
            </a:r>
            <a:r>
              <a:rPr lang="pt-BR" sz="1600" dirty="0" smtClean="0"/>
              <a:t>.</a:t>
            </a:r>
          </a:p>
          <a:p>
            <a:pPr marL="109728" indent="0" algn="just">
              <a:buNone/>
            </a:pPr>
            <a:endParaRPr lang="pt-BR" sz="1600" dirty="0"/>
          </a:p>
          <a:p>
            <a:pPr algn="just"/>
            <a:r>
              <a:rPr lang="pt-BR" sz="1600" dirty="0" smtClean="0"/>
              <a:t>NÃO É NECESSÁRIO AUTENTICAR A DOCUMENTAÇÃO EM CARTÓRIO.</a:t>
            </a:r>
            <a:endParaRPr lang="pt-BR" sz="1600" dirty="0"/>
          </a:p>
          <a:p>
            <a:pPr marL="109728" indent="0" algn="just">
              <a:buNone/>
            </a:pPr>
            <a:r>
              <a:rPr lang="pt-BR" sz="1600" dirty="0"/>
              <a:t> </a:t>
            </a:r>
          </a:p>
          <a:p>
            <a:pPr algn="just"/>
            <a:r>
              <a:rPr lang="pt-BR" sz="1600" dirty="0" smtClean="0"/>
              <a:t>NÃO </a:t>
            </a:r>
            <a:r>
              <a:rPr lang="pt-BR" sz="1600" dirty="0"/>
              <a:t>SERÃO ACEITAS CÓPIAS SUBSTITUINDO A DOCUMENTAÇÃO ORIGINAL E/OU DOCUMENTAÇÃO ORIGINAL ILEGÍVEL.</a:t>
            </a:r>
          </a:p>
          <a:p>
            <a:pPr marL="109728" indent="0" algn="just">
              <a:buNone/>
            </a:pPr>
            <a:endParaRPr lang="pt-BR" sz="1600" dirty="0"/>
          </a:p>
          <a:p>
            <a:pPr algn="just"/>
            <a:r>
              <a:rPr lang="pt-BR" sz="1600" dirty="0"/>
              <a:t>ATENDIMENTO </a:t>
            </a:r>
            <a:r>
              <a:rPr lang="pt-BR" sz="1600" dirty="0" smtClean="0"/>
              <a:t>NO </a:t>
            </a:r>
            <a:r>
              <a:rPr lang="pt-BR" sz="1600" dirty="0"/>
              <a:t>HORÁRIO DAS 8 ÀS </a:t>
            </a:r>
            <a:r>
              <a:rPr lang="pt-BR" sz="1600" dirty="0" smtClean="0"/>
              <a:t>12 </a:t>
            </a:r>
            <a:r>
              <a:rPr lang="pt-BR" sz="1600" dirty="0"/>
              <a:t>HORAS</a:t>
            </a:r>
            <a:r>
              <a:rPr lang="pt-BR" sz="1600" dirty="0" smtClean="0"/>
              <a:t>.</a:t>
            </a:r>
          </a:p>
          <a:p>
            <a:pPr marL="109728" indent="0" algn="just">
              <a:buNone/>
            </a:pPr>
            <a:endParaRPr lang="pt-BR" sz="1600" dirty="0"/>
          </a:p>
          <a:p>
            <a:pPr algn="just"/>
            <a:r>
              <a:rPr lang="pt-BR" sz="1600" dirty="0" smtClean="0"/>
              <a:t>PARA PREENCHIMENTO DO FORMULÁRIO, CONSIDERAR A DATA DA POSSE.</a:t>
            </a:r>
            <a:endParaRPr lang="pt-BR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96924" y="305654"/>
            <a:ext cx="4895556" cy="998984"/>
          </a:xfrm>
        </p:spPr>
        <p:txBody>
          <a:bodyPr>
            <a:normAutofit/>
          </a:bodyPr>
          <a:lstStyle/>
          <a:p>
            <a:pPr algn="ctr"/>
            <a:r>
              <a:rPr lang="pt-BR" sz="2000" dirty="0" smtClean="0"/>
              <a:t>Orientações para Posse</a:t>
            </a:r>
            <a:endParaRPr lang="pt-BR" sz="2000" dirty="0"/>
          </a:p>
        </p:txBody>
      </p:sp>
      <p:pic>
        <p:nvPicPr>
          <p:cNvPr id="5" name="Picture 2" descr="C:\Users\m121316\Desktop\Logomarca\brasão 0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0649"/>
            <a:ext cx="2830149" cy="64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1898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</p:spPr>
        <p:txBody>
          <a:bodyPr>
            <a:noAutofit/>
          </a:bodyPr>
          <a:lstStyle/>
          <a:p>
            <a:endParaRPr lang="pt-BR" sz="1600" b="1" dirty="0" smtClean="0"/>
          </a:p>
          <a:p>
            <a:pPr algn="ctr"/>
            <a:r>
              <a:rPr lang="pt-BR" sz="1600" dirty="0" smtClean="0"/>
              <a:t>PRAZO DO CONCURSO</a:t>
            </a:r>
            <a:endParaRPr lang="pt-BR" sz="1600" dirty="0"/>
          </a:p>
          <a:p>
            <a:endParaRPr lang="pt-BR" sz="1600" b="1" dirty="0"/>
          </a:p>
          <a:p>
            <a:endParaRPr lang="pt-BR" sz="1600" dirty="0"/>
          </a:p>
          <a:p>
            <a:pPr algn="just"/>
            <a:r>
              <a:rPr lang="pt-BR" sz="1600" dirty="0" smtClean="0"/>
              <a:t>POSSE: Lei 1.118/71 - ART. 70: </a:t>
            </a:r>
            <a:r>
              <a:rPr lang="pt-BR" sz="1600" dirty="0"/>
              <a:t>O prazo para a posse será de trinta dias, contados da data da publicação do decreto </a:t>
            </a:r>
            <a:r>
              <a:rPr lang="pt-BR" sz="1600" dirty="0" smtClean="0"/>
              <a:t>de provimento.</a:t>
            </a:r>
          </a:p>
          <a:p>
            <a:pPr algn="just"/>
            <a:endParaRPr lang="pt-BR" sz="1600" dirty="0" smtClean="0"/>
          </a:p>
          <a:p>
            <a:pPr algn="just"/>
            <a:endParaRPr lang="pt-BR" sz="1600" dirty="0"/>
          </a:p>
          <a:p>
            <a:pPr algn="just"/>
            <a:r>
              <a:rPr lang="pt-BR" sz="1600" dirty="0" smtClean="0"/>
              <a:t>PRORROGAÇÃO: Esse </a:t>
            </a:r>
            <a:r>
              <a:rPr lang="pt-BR" sz="1600" dirty="0"/>
              <a:t>prazo poderá ser prorrogado por trinta dias, por solicitação escrita do interessado </a:t>
            </a:r>
            <a:r>
              <a:rPr lang="pt-BR" sz="1600" dirty="0" smtClean="0"/>
              <a:t>e mediante </a:t>
            </a:r>
            <a:r>
              <a:rPr lang="pt-BR" sz="1600" dirty="0"/>
              <a:t>ato fundamentado da autoridade competente para dar posse</a:t>
            </a:r>
            <a:r>
              <a:rPr lang="pt-BR" sz="1600" dirty="0" smtClean="0"/>
              <a:t>.</a:t>
            </a:r>
          </a:p>
          <a:p>
            <a:pPr algn="just"/>
            <a:endParaRPr lang="pt-BR" sz="1600" dirty="0" smtClean="0"/>
          </a:p>
          <a:p>
            <a:pPr algn="just"/>
            <a:endParaRPr lang="pt-BR" sz="1600" dirty="0"/>
          </a:p>
          <a:p>
            <a:pPr algn="just"/>
            <a:r>
              <a:rPr lang="pt-BR" sz="1600" dirty="0" smtClean="0"/>
              <a:t>EXERCÍCIO: Lei 1.118/71 – ART 71: O </a:t>
            </a:r>
            <a:r>
              <a:rPr lang="pt-BR" sz="1600" dirty="0"/>
              <a:t>exercício terá início de trinta dias </a:t>
            </a:r>
            <a:r>
              <a:rPr lang="pt-BR" sz="1600" dirty="0" smtClean="0"/>
              <a:t>contados </a:t>
            </a:r>
            <a:r>
              <a:rPr lang="pt-BR" sz="1600" dirty="0"/>
              <a:t>data da </a:t>
            </a:r>
            <a:r>
              <a:rPr lang="pt-BR" sz="1600" dirty="0" smtClean="0"/>
              <a:t>posse.</a:t>
            </a:r>
          </a:p>
          <a:p>
            <a:endParaRPr lang="pt-BR" sz="1600" dirty="0"/>
          </a:p>
          <a:p>
            <a:pPr marL="109728" indent="0">
              <a:buNone/>
            </a:pPr>
            <a:endParaRPr lang="pt-BR" sz="1600" dirty="0"/>
          </a:p>
          <a:p>
            <a:endParaRPr lang="pt-BR" sz="1600" dirty="0" smtClean="0"/>
          </a:p>
          <a:p>
            <a:pPr marL="109728" indent="0">
              <a:buNone/>
            </a:pPr>
            <a:endParaRPr lang="pt-BR" sz="1600" dirty="0" smtClean="0"/>
          </a:p>
          <a:p>
            <a:pPr marL="109728" indent="0">
              <a:buNone/>
            </a:pPr>
            <a:endParaRPr lang="pt-BR" sz="1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96924" y="305654"/>
            <a:ext cx="4895556" cy="998984"/>
          </a:xfrm>
        </p:spPr>
        <p:txBody>
          <a:bodyPr>
            <a:normAutofit/>
          </a:bodyPr>
          <a:lstStyle/>
          <a:p>
            <a:pPr algn="ctr"/>
            <a:r>
              <a:rPr lang="pt-BR" sz="2000" dirty="0" smtClean="0"/>
              <a:t>Orientações para Posse</a:t>
            </a:r>
            <a:endParaRPr lang="pt-BR" sz="2000" dirty="0"/>
          </a:p>
        </p:txBody>
      </p:sp>
      <p:pic>
        <p:nvPicPr>
          <p:cNvPr id="5" name="Picture 2" descr="C:\Users\m121316\Desktop\Logomarca\brasão 0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0649"/>
            <a:ext cx="2830149" cy="64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76900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2"/>
          <p:cNvSpPr>
            <a:spLocks noGrp="1"/>
          </p:cNvSpPr>
          <p:nvPr>
            <p:ph type="title"/>
          </p:nvPr>
        </p:nvSpPr>
        <p:spPr>
          <a:xfrm>
            <a:off x="3923928" y="305654"/>
            <a:ext cx="4895556" cy="998984"/>
          </a:xfrm>
        </p:spPr>
        <p:txBody>
          <a:bodyPr>
            <a:normAutofit/>
          </a:bodyPr>
          <a:lstStyle/>
          <a:p>
            <a:pPr algn="ctr"/>
            <a:r>
              <a:rPr lang="pt-BR" sz="2000" dirty="0" smtClean="0"/>
              <a:t>Orientações para Posse</a:t>
            </a:r>
            <a:endParaRPr lang="pt-BR" sz="2000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85482" y="933712"/>
            <a:ext cx="8551014" cy="5663640"/>
          </a:xfrm>
        </p:spPr>
        <p:txBody>
          <a:bodyPr>
            <a:noAutofit/>
          </a:bodyPr>
          <a:lstStyle/>
          <a:p>
            <a:r>
              <a:rPr lang="pt-BR" sz="1400" dirty="0" smtClean="0"/>
              <a:t>1) </a:t>
            </a:r>
            <a:r>
              <a:rPr lang="pt-BR" sz="1400" dirty="0"/>
              <a:t>Parecer da Junta Médico-Pericial do Município, atestando a aptidão para o exercício do </a:t>
            </a:r>
            <a:r>
              <a:rPr lang="pt-BR" sz="1400" dirty="0" smtClean="0"/>
              <a:t>cargo (original);</a:t>
            </a:r>
            <a:endParaRPr lang="pt-BR" sz="1400" dirty="0"/>
          </a:p>
          <a:p>
            <a:r>
              <a:rPr lang="pt-BR" sz="1400" dirty="0"/>
              <a:t>2) Parecer do Conselho Municipal de Educação – </a:t>
            </a:r>
            <a:r>
              <a:rPr lang="pt-BR" sz="1400" dirty="0" smtClean="0"/>
              <a:t>CME (documento expedido na Comissão no ato da posse); </a:t>
            </a:r>
            <a:endParaRPr lang="pt-BR" sz="1400" dirty="0"/>
          </a:p>
          <a:p>
            <a:r>
              <a:rPr lang="pt-BR" sz="1400" dirty="0"/>
              <a:t>3) Diploma da Graduação (original e </a:t>
            </a:r>
            <a:r>
              <a:rPr lang="pt-BR" sz="1400" dirty="0" smtClean="0"/>
              <a:t>uma cópia), para cargos de nível superior;</a:t>
            </a:r>
          </a:p>
          <a:p>
            <a:r>
              <a:rPr lang="pt-BR" sz="1400" dirty="0" smtClean="0"/>
              <a:t>Diploma de Nível Médio, para cargos de nível médio (Téc. </a:t>
            </a:r>
            <a:r>
              <a:rPr lang="pt-BR" sz="1400" dirty="0" err="1" smtClean="0"/>
              <a:t>Mul</a:t>
            </a:r>
            <a:r>
              <a:rPr lang="pt-BR" sz="1400" dirty="0" smtClean="0"/>
              <a:t>. – Ass. em Administração);</a:t>
            </a:r>
          </a:p>
          <a:p>
            <a:r>
              <a:rPr lang="pt-BR" sz="1400" dirty="0" smtClean="0"/>
              <a:t>Comprovante de conhecimento em Informática Básica para o cargo de Téc. </a:t>
            </a:r>
            <a:r>
              <a:rPr lang="pt-BR" sz="1400" dirty="0" err="1" smtClean="0"/>
              <a:t>Mul</a:t>
            </a:r>
            <a:r>
              <a:rPr lang="pt-BR" sz="1400" dirty="0" smtClean="0"/>
              <a:t>. – Ass. em Administração;</a:t>
            </a:r>
            <a:endParaRPr lang="pt-BR" sz="1400" dirty="0"/>
          </a:p>
          <a:p>
            <a:r>
              <a:rPr lang="pt-BR" sz="1400" dirty="0"/>
              <a:t>4) Histórico Escolar da Graduação (original e </a:t>
            </a:r>
            <a:r>
              <a:rPr lang="pt-BR" sz="1400" dirty="0" smtClean="0"/>
              <a:t>uma cópia);</a:t>
            </a:r>
            <a:endParaRPr lang="pt-BR" sz="1400" dirty="0"/>
          </a:p>
          <a:p>
            <a:r>
              <a:rPr lang="pt-BR" sz="1400" dirty="0"/>
              <a:t>5) Carteira de Inscrição no Órgão de Classe competente </a:t>
            </a:r>
            <a:r>
              <a:rPr lang="pt-BR" sz="1400" dirty="0" smtClean="0"/>
              <a:t>(</a:t>
            </a:r>
            <a:r>
              <a:rPr lang="pt-BR" sz="1400" dirty="0"/>
              <a:t>original e </a:t>
            </a:r>
            <a:r>
              <a:rPr lang="pt-BR" sz="1400" dirty="0" smtClean="0"/>
              <a:t>uma cópia), (somente para professores de Educação Física);</a:t>
            </a:r>
            <a:endParaRPr lang="pt-BR" sz="1400" dirty="0"/>
          </a:p>
          <a:p>
            <a:r>
              <a:rPr lang="pt-BR" sz="1400" dirty="0"/>
              <a:t>6) Comprovante de quitação anual junto ao Órgão de Classe competente </a:t>
            </a:r>
            <a:r>
              <a:rPr lang="pt-BR" sz="1400" dirty="0" smtClean="0"/>
              <a:t>(</a:t>
            </a:r>
            <a:r>
              <a:rPr lang="pt-BR" sz="1400" dirty="0"/>
              <a:t>original e </a:t>
            </a:r>
            <a:r>
              <a:rPr lang="pt-BR" sz="1400" dirty="0" smtClean="0"/>
              <a:t>uma cópia), </a:t>
            </a:r>
            <a:r>
              <a:rPr lang="pt-BR" sz="1400" dirty="0"/>
              <a:t>(somente para professores de Educação Física</a:t>
            </a:r>
            <a:r>
              <a:rPr lang="pt-BR" sz="1400" dirty="0" smtClean="0"/>
              <a:t>);</a:t>
            </a:r>
            <a:endParaRPr lang="pt-BR" sz="1400" dirty="0"/>
          </a:p>
          <a:p>
            <a:r>
              <a:rPr lang="pt-BR" sz="1400" dirty="0"/>
              <a:t>7) </a:t>
            </a:r>
            <a:r>
              <a:rPr lang="pt-BR" sz="1400" dirty="0" smtClean="0"/>
              <a:t>01 (uma) foto </a:t>
            </a:r>
            <a:r>
              <a:rPr lang="pt-BR" sz="1400" dirty="0"/>
              <a:t>3 X </a:t>
            </a:r>
            <a:r>
              <a:rPr lang="pt-BR" sz="1400" dirty="0" smtClean="0"/>
              <a:t>4 recente;</a:t>
            </a:r>
          </a:p>
          <a:p>
            <a:r>
              <a:rPr lang="pt-BR" sz="1400" dirty="0" smtClean="0"/>
              <a:t>8) Certidão de Nascimento se solteiro (original e uma cópia);</a:t>
            </a:r>
          </a:p>
          <a:p>
            <a:r>
              <a:rPr lang="pt-BR" sz="1400" dirty="0"/>
              <a:t>9</a:t>
            </a:r>
            <a:r>
              <a:rPr lang="pt-BR" sz="1400" dirty="0" smtClean="0"/>
              <a:t>) Certidão de Casamento (original e uma cópia);</a:t>
            </a:r>
          </a:p>
          <a:p>
            <a:pPr marL="109728" indent="0">
              <a:buNone/>
            </a:pPr>
            <a:r>
              <a:rPr lang="pt-BR" sz="1400" dirty="0" smtClean="0"/>
              <a:t>    Obs.: Certidão de Casamento com averbação de divórcio, se divorciado (original e uma cópia);</a:t>
            </a:r>
          </a:p>
          <a:p>
            <a:pPr marL="109728" indent="0">
              <a:buNone/>
            </a:pPr>
            <a:r>
              <a:rPr lang="pt-BR" sz="1400" dirty="0" smtClean="0"/>
              <a:t>     Se </a:t>
            </a:r>
            <a:r>
              <a:rPr lang="pt-BR" sz="1400" dirty="0" smtClean="0"/>
              <a:t>viúvo(a): </a:t>
            </a:r>
            <a:r>
              <a:rPr lang="pt-BR" sz="1400" dirty="0" smtClean="0"/>
              <a:t>Certidão de Casamento e Certidão de óbito do cônjuge, (original e uma cópia);</a:t>
            </a:r>
          </a:p>
          <a:p>
            <a:pPr marL="109728" indent="0">
              <a:buNone/>
            </a:pPr>
            <a:r>
              <a:rPr lang="pt-BR" sz="1400" dirty="0" smtClean="0"/>
              <a:t>     União Estável: Escritura </a:t>
            </a:r>
            <a:r>
              <a:rPr lang="pt-BR" sz="1400" dirty="0"/>
              <a:t>Pública de União </a:t>
            </a:r>
            <a:r>
              <a:rPr lang="pt-BR" sz="1400" dirty="0" smtClean="0"/>
              <a:t>Estável e Certidão de Nascimento (original e uma cópia)</a:t>
            </a:r>
          </a:p>
          <a:p>
            <a:r>
              <a:rPr lang="pt-BR" sz="1400" dirty="0" smtClean="0"/>
              <a:t>10) Carteira de Identidade (original e uma cópia);</a:t>
            </a:r>
            <a:endParaRPr lang="pt-BR" sz="1400" dirty="0"/>
          </a:p>
        </p:txBody>
      </p:sp>
      <p:pic>
        <p:nvPicPr>
          <p:cNvPr id="5" name="Picture 2" descr="C:\Users\m121316\Desktop\Logomarca\brasão 0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0649"/>
            <a:ext cx="2830149" cy="64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9479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0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205629"/>
            <a:ext cx="8229600" cy="5031684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pt-BR" sz="1500" dirty="0" smtClean="0"/>
          </a:p>
          <a:p>
            <a:r>
              <a:rPr lang="pt-BR" sz="1500" dirty="0" smtClean="0"/>
              <a:t>11) </a:t>
            </a:r>
            <a:r>
              <a:rPr lang="pt-BR" sz="1500" dirty="0"/>
              <a:t>Cadastro de Pessoas Físicas – CPF (original e </a:t>
            </a:r>
            <a:r>
              <a:rPr lang="pt-BR" sz="1500" dirty="0" smtClean="0"/>
              <a:t>uma cópia);</a:t>
            </a:r>
            <a:endParaRPr lang="pt-BR" sz="1500" dirty="0"/>
          </a:p>
          <a:p>
            <a:r>
              <a:rPr lang="pt-BR" sz="1500" dirty="0" smtClean="0"/>
              <a:t>12) </a:t>
            </a:r>
            <a:r>
              <a:rPr lang="pt-BR" sz="1500" dirty="0"/>
              <a:t>Título de Eleitor  - FRENTE E VERSO (original e </a:t>
            </a:r>
            <a:r>
              <a:rPr lang="pt-BR" sz="1500" dirty="0" smtClean="0"/>
              <a:t>uma cópia);</a:t>
            </a:r>
            <a:endParaRPr lang="pt-BR" sz="1500" dirty="0"/>
          </a:p>
          <a:p>
            <a:r>
              <a:rPr lang="pt-BR" sz="1500" dirty="0" smtClean="0"/>
              <a:t>13) Certidão </a:t>
            </a:r>
            <a:r>
              <a:rPr lang="pt-BR" sz="1500" dirty="0"/>
              <a:t>de Quitação Eleitoral emitida pelo site do Tribunal Superior Eleitoral (www.tse.jus.br) ou na sede do Tribunal Regional Eleitoral do Amazonas – TRE/AM </a:t>
            </a:r>
            <a:r>
              <a:rPr lang="pt-BR" sz="1500" dirty="0" smtClean="0"/>
              <a:t>(uma cópia);</a:t>
            </a:r>
            <a:endParaRPr lang="pt-BR" sz="1500" dirty="0"/>
          </a:p>
          <a:p>
            <a:r>
              <a:rPr lang="pt-BR" sz="1500" dirty="0" smtClean="0"/>
              <a:t>14) </a:t>
            </a:r>
            <a:r>
              <a:rPr lang="pt-BR" sz="1500" dirty="0"/>
              <a:t>PIS/PASEP  (original e </a:t>
            </a:r>
            <a:r>
              <a:rPr lang="pt-BR" sz="1500" dirty="0" smtClean="0"/>
              <a:t>uma cópia);</a:t>
            </a:r>
            <a:endParaRPr lang="pt-BR" sz="1500" dirty="0"/>
          </a:p>
          <a:p>
            <a:r>
              <a:rPr lang="pt-BR" sz="1500" dirty="0" smtClean="0"/>
              <a:t>15) </a:t>
            </a:r>
            <a:r>
              <a:rPr lang="pt-BR" sz="1500" dirty="0"/>
              <a:t>Certificado Militar para candidatos do sexo masculino (original e </a:t>
            </a:r>
            <a:r>
              <a:rPr lang="pt-BR" sz="1500" dirty="0" smtClean="0"/>
              <a:t>uma cópia);</a:t>
            </a:r>
            <a:endParaRPr lang="pt-BR" sz="1500" dirty="0"/>
          </a:p>
          <a:p>
            <a:r>
              <a:rPr lang="pt-BR" sz="1500" dirty="0" smtClean="0"/>
              <a:t>16) </a:t>
            </a:r>
            <a:r>
              <a:rPr lang="pt-BR" sz="1500" dirty="0"/>
              <a:t>Comprovante de Residência </a:t>
            </a:r>
            <a:r>
              <a:rPr lang="pt-BR" sz="1500" b="1" dirty="0"/>
              <a:t>com CEP e dados domiciliais completos</a:t>
            </a:r>
            <a:r>
              <a:rPr lang="pt-BR" sz="1500" dirty="0"/>
              <a:t> (original e </a:t>
            </a:r>
            <a:r>
              <a:rPr lang="pt-BR" sz="1500" dirty="0" smtClean="0"/>
              <a:t>uma cópia); Não serão aceitos comprovantes com CEP Geral: 69000-000</a:t>
            </a:r>
            <a:endParaRPr lang="pt-BR" sz="1500" dirty="0"/>
          </a:p>
          <a:p>
            <a:r>
              <a:rPr lang="pt-BR" sz="1500" dirty="0" smtClean="0"/>
              <a:t>17) </a:t>
            </a:r>
            <a:r>
              <a:rPr lang="pt-BR" sz="1500" dirty="0"/>
              <a:t>Comprovante de conta corrente do Banco Bradesco (original e </a:t>
            </a:r>
            <a:r>
              <a:rPr lang="pt-BR" sz="1500" dirty="0" smtClean="0"/>
              <a:t>uma cópia); </a:t>
            </a:r>
            <a:endParaRPr lang="pt-BR" sz="1500" dirty="0"/>
          </a:p>
          <a:p>
            <a:r>
              <a:rPr lang="pt-BR" sz="1500" dirty="0" smtClean="0"/>
              <a:t>18) </a:t>
            </a:r>
            <a:r>
              <a:rPr lang="pt-BR" sz="1500" dirty="0"/>
              <a:t>Certidão de </a:t>
            </a:r>
            <a:r>
              <a:rPr lang="pt-BR" sz="1500" b="1" dirty="0"/>
              <a:t>Antecedentes Criminais </a:t>
            </a:r>
            <a:r>
              <a:rPr lang="pt-BR" sz="1500" dirty="0"/>
              <a:t>Negativa, expedida pelo Departamento de </a:t>
            </a:r>
            <a:r>
              <a:rPr lang="pt-BR" sz="1500" b="1" dirty="0"/>
              <a:t>Polícia Federal </a:t>
            </a:r>
            <a:r>
              <a:rPr lang="pt-BR" sz="1500" dirty="0"/>
              <a:t>através do </a:t>
            </a:r>
            <a:r>
              <a:rPr lang="pt-BR" sz="1500" b="1" u="sng" dirty="0">
                <a:solidFill>
                  <a:srgbClr val="7030A0"/>
                </a:solidFill>
              </a:rPr>
              <a:t>site www.dpf.gov.br </a:t>
            </a:r>
            <a:r>
              <a:rPr lang="pt-BR" sz="1500" dirty="0" smtClean="0"/>
              <a:t>(original e uma cópia);</a:t>
            </a:r>
            <a:endParaRPr lang="pt-BR" sz="1500" dirty="0"/>
          </a:p>
          <a:p>
            <a:r>
              <a:rPr lang="pt-BR" sz="1500" dirty="0" smtClean="0"/>
              <a:t>19) </a:t>
            </a:r>
            <a:r>
              <a:rPr lang="pt-BR" sz="1500" dirty="0"/>
              <a:t>Certidão de </a:t>
            </a:r>
            <a:r>
              <a:rPr lang="pt-BR" sz="1500" b="1" dirty="0"/>
              <a:t>Antecedentes Criminais </a:t>
            </a:r>
            <a:r>
              <a:rPr lang="pt-BR" sz="1500" dirty="0"/>
              <a:t>Negativa, expedida </a:t>
            </a:r>
            <a:r>
              <a:rPr lang="pt-BR" sz="1500" b="1" dirty="0"/>
              <a:t>pelo Tribunal de Justiça do Estado do Amazonas </a:t>
            </a:r>
            <a:r>
              <a:rPr lang="pt-BR" sz="1500" dirty="0"/>
              <a:t>através do site </a:t>
            </a:r>
            <a:r>
              <a:rPr lang="pt-BR" sz="1500" b="1" u="sng" dirty="0">
                <a:solidFill>
                  <a:srgbClr val="7030A0"/>
                </a:solidFill>
              </a:rPr>
              <a:t>www.tjam.jus.br</a:t>
            </a:r>
            <a:r>
              <a:rPr lang="pt-BR" sz="1500" dirty="0"/>
              <a:t> – modelo </a:t>
            </a:r>
            <a:r>
              <a:rPr lang="pt-BR" sz="1500" b="1" dirty="0"/>
              <a:t>CRIMINAL</a:t>
            </a:r>
            <a:r>
              <a:rPr lang="pt-BR" sz="1500" dirty="0"/>
              <a:t> (original e </a:t>
            </a:r>
            <a:r>
              <a:rPr lang="pt-BR" sz="1500" dirty="0" smtClean="0"/>
              <a:t>uma cópia);</a:t>
            </a:r>
          </a:p>
          <a:p>
            <a:r>
              <a:rPr lang="pt-BR" sz="1500" dirty="0" smtClean="0"/>
              <a:t>20) </a:t>
            </a:r>
            <a:r>
              <a:rPr lang="pt-BR" sz="1500" dirty="0"/>
              <a:t>Certidão de Nascimento dos filhos menores de 18 anos (original e </a:t>
            </a:r>
            <a:r>
              <a:rPr lang="pt-BR" sz="1500" dirty="0" smtClean="0"/>
              <a:t>uma cópia</a:t>
            </a:r>
            <a:r>
              <a:rPr lang="pt-BR" sz="1500" dirty="0" smtClean="0"/>
              <a:t>);</a:t>
            </a:r>
            <a:endParaRPr lang="pt-BR" sz="1500" dirty="0" smtClean="0"/>
          </a:p>
          <a:p>
            <a:r>
              <a:rPr lang="pt-BR" sz="1500" dirty="0" smtClean="0"/>
              <a:t>21) </a:t>
            </a:r>
            <a:r>
              <a:rPr lang="pt-BR" sz="1600" dirty="0"/>
              <a:t>CPF </a:t>
            </a:r>
            <a:r>
              <a:rPr lang="pt-BR" sz="1600" dirty="0" smtClean="0"/>
              <a:t>dos </a:t>
            </a:r>
            <a:r>
              <a:rPr lang="pt-BR" sz="1600" dirty="0"/>
              <a:t>dependentes, a partir de 0 anos. </a:t>
            </a:r>
            <a:endParaRPr lang="pt-BR" sz="1500" dirty="0"/>
          </a:p>
        </p:txBody>
      </p:sp>
      <p:sp>
        <p:nvSpPr>
          <p:cNvPr id="6" name="Título 2"/>
          <p:cNvSpPr>
            <a:spLocks noGrp="1"/>
          </p:cNvSpPr>
          <p:nvPr>
            <p:ph type="title"/>
          </p:nvPr>
        </p:nvSpPr>
        <p:spPr>
          <a:xfrm>
            <a:off x="3996924" y="305654"/>
            <a:ext cx="4895556" cy="998984"/>
          </a:xfrm>
        </p:spPr>
        <p:txBody>
          <a:bodyPr>
            <a:normAutofit/>
          </a:bodyPr>
          <a:lstStyle/>
          <a:p>
            <a:pPr algn="ctr"/>
            <a:r>
              <a:rPr lang="pt-BR" sz="2000" dirty="0" smtClean="0"/>
              <a:t>Orientações para Posse/Contratação</a:t>
            </a:r>
            <a:endParaRPr lang="pt-BR" sz="2000" dirty="0"/>
          </a:p>
        </p:txBody>
      </p:sp>
      <p:pic>
        <p:nvPicPr>
          <p:cNvPr id="5" name="Picture 2" descr="C:\Users\m121316\Desktop\Logomarca\brasão 0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0649"/>
            <a:ext cx="2830149" cy="64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7012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92696"/>
            <a:ext cx="7632848" cy="5256584"/>
          </a:xfrm>
        </p:spPr>
      </p:pic>
      <p:sp>
        <p:nvSpPr>
          <p:cNvPr id="7" name="CaixaDeTexto 6"/>
          <p:cNvSpPr txBox="1"/>
          <p:nvPr/>
        </p:nvSpPr>
        <p:spPr>
          <a:xfrm>
            <a:off x="2841748" y="2689756"/>
            <a:ext cx="2520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Lucida Handwriting" pitchFamily="66" charset="0"/>
              </a:rPr>
              <a:t>Ana  Maria  de  Oliveira</a:t>
            </a:r>
            <a:endParaRPr lang="pt-BR" sz="1100" dirty="0">
              <a:latin typeface="Lucida Handwriting" pitchFamily="66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978724" y="2924944"/>
            <a:ext cx="18731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Lucida Handwriting" pitchFamily="66" charset="0"/>
              </a:rPr>
              <a:t>01111111- SSP/AM</a:t>
            </a:r>
            <a:endParaRPr lang="pt-BR" sz="1000" dirty="0">
              <a:latin typeface="Lucida Handwriting" pitchFamily="66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147076" y="2951366"/>
            <a:ext cx="1585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Lucida Handwriting" pitchFamily="66" charset="0"/>
              </a:rPr>
              <a:t>000.111.000-11</a:t>
            </a:r>
            <a:endParaRPr lang="pt-BR" sz="1000" dirty="0">
              <a:latin typeface="Lucida Handwriting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195736" y="3182779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Lucida Handwriting" pitchFamily="66" charset="0"/>
              </a:rPr>
              <a:t>Pedagogo</a:t>
            </a:r>
            <a:endParaRPr lang="pt-BR" sz="1000" dirty="0">
              <a:latin typeface="Lucida Handwriting" pitchFamily="66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556764" y="3440033"/>
            <a:ext cx="2591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Lucida Handwriting" pitchFamily="66" charset="0"/>
              </a:rPr>
              <a:t>Assessoramento Pedagógico</a:t>
            </a:r>
            <a:endParaRPr lang="pt-BR" sz="1100" dirty="0">
              <a:latin typeface="Lucida Handwriting" pitchFamily="66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723634" y="3440032"/>
            <a:ext cx="7925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Lucida Handwriting" pitchFamily="66" charset="0"/>
              </a:rPr>
              <a:t>Oeste</a:t>
            </a:r>
            <a:endParaRPr lang="pt-BR" sz="1100" dirty="0">
              <a:latin typeface="Lucida Handwriting" pitchFamily="66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547664" y="3789040"/>
            <a:ext cx="2160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 smtClean="0"/>
              <a:t>x</a:t>
            </a:r>
            <a:endParaRPr lang="pt-BR" sz="9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547664" y="4460887"/>
            <a:ext cx="2160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 smtClean="0"/>
              <a:t>x</a:t>
            </a:r>
            <a:endParaRPr lang="pt-BR" sz="9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547664" y="4998368"/>
            <a:ext cx="2160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 smtClean="0"/>
              <a:t>x</a:t>
            </a:r>
            <a:endParaRPr lang="pt-BR" sz="9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547664" y="5301208"/>
            <a:ext cx="2160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 smtClean="0"/>
              <a:t>x</a:t>
            </a:r>
            <a:endParaRPr lang="pt-BR" sz="9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547664" y="5661248"/>
            <a:ext cx="2160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 smtClean="0"/>
              <a:t>x</a:t>
            </a:r>
            <a:endParaRPr lang="pt-BR" sz="9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7092280" y="3212976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Lucida Handwriting" pitchFamily="66" charset="0"/>
              </a:rPr>
              <a:t>20h</a:t>
            </a:r>
            <a:endParaRPr lang="pt-BR" sz="1100" dirty="0">
              <a:latin typeface="Lucida Handwriting" pitchFamily="66" charset="0"/>
            </a:endParaRPr>
          </a:p>
        </p:txBody>
      </p:sp>
      <p:sp>
        <p:nvSpPr>
          <p:cNvPr id="2" name="Forma livre 1"/>
          <p:cNvSpPr/>
          <p:nvPr/>
        </p:nvSpPr>
        <p:spPr>
          <a:xfrm>
            <a:off x="1547664" y="3789040"/>
            <a:ext cx="216024" cy="1440160"/>
          </a:xfrm>
          <a:custGeom>
            <a:avLst/>
            <a:gdLst>
              <a:gd name="connsiteX0" fmla="*/ 28742 w 393492"/>
              <a:gd name="connsiteY0" fmla="*/ 176280 h 1766234"/>
              <a:gd name="connsiteX1" fmla="*/ 359248 w 393492"/>
              <a:gd name="connsiteY1" fmla="*/ 176280 h 1766234"/>
              <a:gd name="connsiteX2" fmla="*/ 348231 w 393492"/>
              <a:gd name="connsiteY2" fmla="*/ 1564405 h 1766234"/>
              <a:gd name="connsiteX3" fmla="*/ 50776 w 393492"/>
              <a:gd name="connsiteY3" fmla="*/ 1608472 h 1766234"/>
              <a:gd name="connsiteX4" fmla="*/ 28742 w 393492"/>
              <a:gd name="connsiteY4" fmla="*/ 176280 h 1766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492" h="1766234">
                <a:moveTo>
                  <a:pt x="28742" y="176280"/>
                </a:moveTo>
                <a:cubicBezTo>
                  <a:pt x="80154" y="-62419"/>
                  <a:pt x="306000" y="-55074"/>
                  <a:pt x="359248" y="176280"/>
                </a:cubicBezTo>
                <a:cubicBezTo>
                  <a:pt x="412496" y="407634"/>
                  <a:pt x="399643" y="1325706"/>
                  <a:pt x="348231" y="1564405"/>
                </a:cubicBezTo>
                <a:cubicBezTo>
                  <a:pt x="296819" y="1803104"/>
                  <a:pt x="100352" y="1845335"/>
                  <a:pt x="50776" y="1608472"/>
                </a:cubicBezTo>
                <a:cubicBezTo>
                  <a:pt x="1200" y="1371609"/>
                  <a:pt x="-22670" y="414979"/>
                  <a:pt x="28742" y="176280"/>
                </a:cubicBezTo>
                <a:close/>
              </a:path>
            </a:pathLst>
          </a:cu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9" name="Picture 2" descr="C:\Users\m121316\Desktop\Logomarca\brasão 00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0649"/>
            <a:ext cx="2830149" cy="64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7012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1354956"/>
            <a:ext cx="7776863" cy="5098380"/>
          </a:xfrm>
        </p:spPr>
      </p:pic>
      <p:sp>
        <p:nvSpPr>
          <p:cNvPr id="2" name="CaixaDeTexto 1"/>
          <p:cNvSpPr txBox="1"/>
          <p:nvPr/>
        </p:nvSpPr>
        <p:spPr>
          <a:xfrm>
            <a:off x="3059832" y="1628800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Lucida Handwriting" pitchFamily="66" charset="0"/>
              </a:rPr>
              <a:t>SEDUC </a:t>
            </a:r>
            <a:endParaRPr lang="pt-BR" sz="1100" dirty="0">
              <a:latin typeface="Lucida Handwriting" pitchFamily="66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283968" y="1890410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Lucida Handwriting" pitchFamily="66" charset="0"/>
              </a:rPr>
              <a:t>Amazonas</a:t>
            </a:r>
            <a:endParaRPr lang="pt-BR" sz="1100" dirty="0">
              <a:latin typeface="Lucida Handwriting" pitchFamily="66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059832" y="2132856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Lucida Handwriting" pitchFamily="66" charset="0"/>
              </a:rPr>
              <a:t>Pública</a:t>
            </a:r>
            <a:endParaRPr lang="pt-BR" sz="1100" dirty="0">
              <a:latin typeface="Lucida Handwriting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322643" y="2348880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>
                <a:latin typeface="Lucida Handwriting" pitchFamily="66" charset="0"/>
              </a:rPr>
              <a:t>Direta</a:t>
            </a:r>
            <a:endParaRPr lang="pt-BR" sz="1050" dirty="0">
              <a:latin typeface="Lucida Handwriting" pitchFamily="66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427984" y="261049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Lucida Handwriting" pitchFamily="66" charset="0"/>
              </a:rPr>
              <a:t>Professor</a:t>
            </a:r>
            <a:endParaRPr lang="pt-BR" sz="1200" dirty="0">
              <a:latin typeface="Lucida Handwriting" pitchFamily="66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275857" y="2852936"/>
            <a:ext cx="11521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>
                <a:latin typeface="Lucida Handwriting" pitchFamily="66" charset="0"/>
              </a:rPr>
              <a:t>Estatutário</a:t>
            </a:r>
            <a:endParaRPr lang="pt-BR" sz="1050" dirty="0">
              <a:latin typeface="Lucida Handwriting" pitchFamily="66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419872" y="3103076"/>
            <a:ext cx="1368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>
                <a:latin typeface="Lucida Handwriting" pitchFamily="66" charset="0"/>
              </a:rPr>
              <a:t>07:00 às  11:00</a:t>
            </a:r>
            <a:endParaRPr lang="pt-BR" sz="1050" dirty="0">
              <a:latin typeface="Lucida Handwriting" pitchFamily="66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6804248" y="3064214"/>
            <a:ext cx="6840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>
                <a:latin typeface="Lucida Handwriting" pitchFamily="66" charset="0"/>
              </a:rPr>
              <a:t>20h</a:t>
            </a:r>
            <a:endParaRPr lang="pt-BR" sz="1050" dirty="0">
              <a:latin typeface="Lucida Handwriting" pitchFamily="66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347864" y="3319100"/>
            <a:ext cx="28083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>
                <a:latin typeface="Lucida Handwriting" pitchFamily="66" charset="0"/>
              </a:rPr>
              <a:t>R. Waldomiro Lustosa, s/n, Japiim</a:t>
            </a:r>
            <a:endParaRPr lang="pt-BR" sz="1050" dirty="0">
              <a:latin typeface="Lucida Handwriting" pitchFamily="66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948264" y="3356992"/>
            <a:ext cx="9721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 smtClean="0">
                <a:latin typeface="Lucida Handwriting" pitchFamily="66" charset="0"/>
              </a:rPr>
              <a:t>3614-2200 </a:t>
            </a:r>
            <a:endParaRPr lang="pt-BR" sz="900" dirty="0">
              <a:latin typeface="Lucida Handwriting" pitchFamily="66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203848" y="4391526"/>
            <a:ext cx="33843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Lucida Handwriting" pitchFamily="66" charset="0"/>
              </a:rPr>
              <a:t>01                    Janeiro                      2014</a:t>
            </a:r>
            <a:endParaRPr lang="pt-BR" sz="1100" dirty="0">
              <a:latin typeface="Lucida Handwriting" pitchFamily="66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627784" y="4869160"/>
            <a:ext cx="4176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Lucida Handwriting" pitchFamily="66" charset="0"/>
              </a:rPr>
              <a:t>ASSINATURA CONFORME DOC. DE IDENTIDADE</a:t>
            </a:r>
            <a:endParaRPr lang="pt-BR" sz="1200" dirty="0">
              <a:latin typeface="Lucida Handwriting" pitchFamily="66" charset="0"/>
            </a:endParaRPr>
          </a:p>
        </p:txBody>
      </p:sp>
      <p:sp>
        <p:nvSpPr>
          <p:cNvPr id="17" name="Forma livre 16"/>
          <p:cNvSpPr/>
          <p:nvPr/>
        </p:nvSpPr>
        <p:spPr>
          <a:xfrm>
            <a:off x="2831332" y="4342630"/>
            <a:ext cx="4241798" cy="376031"/>
          </a:xfrm>
          <a:custGeom>
            <a:avLst/>
            <a:gdLst>
              <a:gd name="connsiteX0" fmla="*/ 418644 w 4241798"/>
              <a:gd name="connsiteY0" fmla="*/ 42083 h 376031"/>
              <a:gd name="connsiteX1" fmla="*/ 3734721 w 4241798"/>
              <a:gd name="connsiteY1" fmla="*/ 31066 h 376031"/>
              <a:gd name="connsiteX2" fmla="*/ 3888957 w 4241798"/>
              <a:gd name="connsiteY2" fmla="*/ 295471 h 376031"/>
              <a:gd name="connsiteX3" fmla="*/ 429661 w 4241798"/>
              <a:gd name="connsiteY3" fmla="*/ 361572 h 376031"/>
              <a:gd name="connsiteX4" fmla="*/ 418644 w 4241798"/>
              <a:gd name="connsiteY4" fmla="*/ 42083 h 37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41798" h="376031">
                <a:moveTo>
                  <a:pt x="418644" y="42083"/>
                </a:moveTo>
                <a:cubicBezTo>
                  <a:pt x="969487" y="-13001"/>
                  <a:pt x="3156336" y="-11165"/>
                  <a:pt x="3734721" y="31066"/>
                </a:cubicBezTo>
                <a:cubicBezTo>
                  <a:pt x="4313107" y="73297"/>
                  <a:pt x="4439800" y="240387"/>
                  <a:pt x="3888957" y="295471"/>
                </a:cubicBezTo>
                <a:cubicBezTo>
                  <a:pt x="3338114" y="350555"/>
                  <a:pt x="1009882" y="401967"/>
                  <a:pt x="429661" y="361572"/>
                </a:cubicBezTo>
                <a:cubicBezTo>
                  <a:pt x="-150560" y="321177"/>
                  <a:pt x="-132199" y="97167"/>
                  <a:pt x="418644" y="42083"/>
                </a:cubicBezTo>
                <a:close/>
              </a:path>
            </a:pathLst>
          </a:cu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9" name="Conector de seta reta 18"/>
          <p:cNvCxnSpPr/>
          <p:nvPr/>
        </p:nvCxnSpPr>
        <p:spPr>
          <a:xfrm flipH="1" flipV="1">
            <a:off x="7137000" y="4715509"/>
            <a:ext cx="288032" cy="2224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/>
          <p:cNvSpPr txBox="1"/>
          <p:nvPr/>
        </p:nvSpPr>
        <p:spPr>
          <a:xfrm>
            <a:off x="7137000" y="5013176"/>
            <a:ext cx="1544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rgbClr val="FF0000"/>
                </a:solidFill>
                <a:latin typeface="Lucida Handwriting" pitchFamily="66" charset="0"/>
              </a:rPr>
              <a:t>Data da posse</a:t>
            </a:r>
            <a:endParaRPr lang="pt-BR" sz="1200" b="1" dirty="0">
              <a:solidFill>
                <a:srgbClr val="FF0000"/>
              </a:solidFill>
              <a:latin typeface="Lucida Handwriting" pitchFamily="66" charset="0"/>
            </a:endParaRPr>
          </a:p>
        </p:txBody>
      </p:sp>
      <p:pic>
        <p:nvPicPr>
          <p:cNvPr id="20" name="Picture 2" descr="C:\Users\m121316\Desktop\Logomarca\brasão 00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0649"/>
            <a:ext cx="2830149" cy="64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7012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48680"/>
            <a:ext cx="7704855" cy="5904656"/>
          </a:xfrm>
        </p:spPr>
      </p:pic>
      <p:sp>
        <p:nvSpPr>
          <p:cNvPr id="7" name="CaixaDeTexto 6"/>
          <p:cNvSpPr txBox="1"/>
          <p:nvPr/>
        </p:nvSpPr>
        <p:spPr>
          <a:xfrm>
            <a:off x="1547664" y="2132856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Lucida Handwriting" pitchFamily="66" charset="0"/>
              </a:rPr>
              <a:t>Ana Maria  de  Oliveira</a:t>
            </a:r>
            <a:endParaRPr lang="pt-BR" sz="1200" dirty="0">
              <a:latin typeface="Lucida Handwriting" pitchFamily="66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763688" y="25039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Lucida Handwriting" pitchFamily="66" charset="0"/>
              </a:rPr>
              <a:t>Pedagogo</a:t>
            </a:r>
            <a:endParaRPr lang="pt-BR" sz="1200" dirty="0">
              <a:latin typeface="Lucida Handwriting" pitchFamily="66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995936" y="2503928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Lucida Handwriting" pitchFamily="66" charset="0"/>
              </a:rPr>
              <a:t>Ass. Pedagógico</a:t>
            </a:r>
            <a:endParaRPr lang="pt-BR" sz="1200" dirty="0">
              <a:latin typeface="Lucida Handwriting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228184" y="250230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Lucida Handwriting" pitchFamily="66" charset="0"/>
              </a:rPr>
              <a:t>Oeste</a:t>
            </a:r>
            <a:endParaRPr lang="pt-BR" sz="1200" dirty="0">
              <a:latin typeface="Lucida Handwriting" pitchFamily="66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6588224" y="2852936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Lucida Handwriting" pitchFamily="66" charset="0"/>
              </a:rPr>
              <a:t>01   /  01 </a:t>
            </a:r>
            <a:endParaRPr lang="pt-BR" sz="1200" dirty="0">
              <a:latin typeface="Lucida Handwriting" pitchFamily="66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971600" y="3501008"/>
            <a:ext cx="1440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00" dirty="0" smtClean="0"/>
              <a:t>x</a:t>
            </a:r>
            <a:endParaRPr lang="pt-BR" sz="7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971600" y="3733001"/>
            <a:ext cx="1440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00" dirty="0" smtClean="0"/>
              <a:t>x</a:t>
            </a:r>
            <a:endParaRPr lang="pt-BR" sz="7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547664" y="3878034"/>
            <a:ext cx="24482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Lucida Handwriting" pitchFamily="66" charset="0"/>
              </a:rPr>
              <a:t>Ana Claudia de Oliveira</a:t>
            </a:r>
            <a:endParaRPr lang="pt-BR" sz="1100" dirty="0">
              <a:latin typeface="Lucida Handwriting" pitchFamily="66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6120172" y="3878034"/>
            <a:ext cx="900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Lucida Handwriting" pitchFamily="66" charset="0"/>
              </a:rPr>
              <a:t>irmã</a:t>
            </a:r>
            <a:endParaRPr lang="pt-BR" sz="1100" dirty="0">
              <a:latin typeface="Lucida Handwriting" pitchFamily="66" charset="0"/>
            </a:endParaRPr>
          </a:p>
        </p:txBody>
      </p:sp>
      <p:sp>
        <p:nvSpPr>
          <p:cNvPr id="18" name="Forma livre 17"/>
          <p:cNvSpPr/>
          <p:nvPr/>
        </p:nvSpPr>
        <p:spPr>
          <a:xfrm>
            <a:off x="205739" y="3686688"/>
            <a:ext cx="7147091" cy="469435"/>
          </a:xfrm>
          <a:custGeom>
            <a:avLst/>
            <a:gdLst>
              <a:gd name="connsiteX0" fmla="*/ 697644 w 7147091"/>
              <a:gd name="connsiteY0" fmla="*/ 37013 h 469435"/>
              <a:gd name="connsiteX1" fmla="*/ 6404381 w 7147091"/>
              <a:gd name="connsiteY1" fmla="*/ 59047 h 469435"/>
              <a:gd name="connsiteX2" fmla="*/ 6459466 w 7147091"/>
              <a:gd name="connsiteY2" fmla="*/ 422604 h 469435"/>
              <a:gd name="connsiteX3" fmla="*/ 730695 w 7147091"/>
              <a:gd name="connsiteY3" fmla="*/ 422604 h 469435"/>
              <a:gd name="connsiteX4" fmla="*/ 697644 w 7147091"/>
              <a:gd name="connsiteY4" fmla="*/ 37013 h 469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47091" h="469435">
                <a:moveTo>
                  <a:pt x="697644" y="37013"/>
                </a:moveTo>
                <a:cubicBezTo>
                  <a:pt x="1643258" y="-23580"/>
                  <a:pt x="5444077" y="-5218"/>
                  <a:pt x="6404381" y="59047"/>
                </a:cubicBezTo>
                <a:cubicBezTo>
                  <a:pt x="7364685" y="123312"/>
                  <a:pt x="7405080" y="362011"/>
                  <a:pt x="6459466" y="422604"/>
                </a:cubicBezTo>
                <a:cubicBezTo>
                  <a:pt x="5513852" y="483197"/>
                  <a:pt x="1689162" y="486869"/>
                  <a:pt x="730695" y="422604"/>
                </a:cubicBezTo>
                <a:cubicBezTo>
                  <a:pt x="-227772" y="358339"/>
                  <a:pt x="-247970" y="97606"/>
                  <a:pt x="697644" y="37013"/>
                </a:cubicBezTo>
                <a:close/>
              </a:path>
            </a:pathLst>
          </a:cu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1907704" y="2791649"/>
            <a:ext cx="4176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Lucida Handwriting" pitchFamily="66" charset="0"/>
              </a:rPr>
              <a:t>ASSINATURA CONFORME DOC. DE IDENTIDADE</a:t>
            </a:r>
            <a:endParaRPr lang="pt-BR" sz="1200" dirty="0">
              <a:latin typeface="Lucida Handwriting" pitchFamily="66" charset="0"/>
            </a:endParaRPr>
          </a:p>
        </p:txBody>
      </p:sp>
      <p:sp>
        <p:nvSpPr>
          <p:cNvPr id="21" name="Forma livre 20"/>
          <p:cNvSpPr/>
          <p:nvPr/>
        </p:nvSpPr>
        <p:spPr>
          <a:xfrm>
            <a:off x="6343234" y="2886419"/>
            <a:ext cx="1847155" cy="231354"/>
          </a:xfrm>
          <a:custGeom>
            <a:avLst/>
            <a:gdLst>
              <a:gd name="connsiteX0" fmla="*/ 211802 w 1847155"/>
              <a:gd name="connsiteY0" fmla="*/ 0 h 231354"/>
              <a:gd name="connsiteX1" fmla="*/ 1599927 w 1847155"/>
              <a:gd name="connsiteY1" fmla="*/ 0 h 231354"/>
              <a:gd name="connsiteX2" fmla="*/ 1710096 w 1847155"/>
              <a:gd name="connsiteY2" fmla="*/ 231354 h 231354"/>
              <a:gd name="connsiteX3" fmla="*/ 156718 w 1847155"/>
              <a:gd name="connsiteY3" fmla="*/ 231354 h 231354"/>
              <a:gd name="connsiteX4" fmla="*/ 211802 w 1847155"/>
              <a:gd name="connsiteY4" fmla="*/ 0 h 231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7155" h="231354">
                <a:moveTo>
                  <a:pt x="211802" y="0"/>
                </a:moveTo>
                <a:cubicBezTo>
                  <a:pt x="452337" y="-38559"/>
                  <a:pt x="1350211" y="-38559"/>
                  <a:pt x="1599927" y="0"/>
                </a:cubicBezTo>
                <a:cubicBezTo>
                  <a:pt x="1849643" y="38559"/>
                  <a:pt x="1950631" y="192795"/>
                  <a:pt x="1710096" y="231354"/>
                </a:cubicBezTo>
                <a:cubicBezTo>
                  <a:pt x="1469561" y="269913"/>
                  <a:pt x="400925" y="269913"/>
                  <a:pt x="156718" y="231354"/>
                </a:cubicBezTo>
                <a:cubicBezTo>
                  <a:pt x="-87489" y="192795"/>
                  <a:pt x="-28733" y="38559"/>
                  <a:pt x="211802" y="0"/>
                </a:cubicBezTo>
                <a:close/>
              </a:path>
            </a:pathLst>
          </a:cu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3" name="Conector de seta reta 22"/>
          <p:cNvCxnSpPr/>
          <p:nvPr/>
        </p:nvCxnSpPr>
        <p:spPr>
          <a:xfrm flipH="1">
            <a:off x="7596336" y="1844824"/>
            <a:ext cx="504056" cy="8246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7456899" y="1567825"/>
            <a:ext cx="150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FF0000"/>
                </a:solidFill>
                <a:latin typeface="Lucida Handwriting" pitchFamily="66" charset="0"/>
              </a:rPr>
              <a:t>Data da posse</a:t>
            </a:r>
            <a:endParaRPr lang="pt-BR" sz="1200" dirty="0">
              <a:solidFill>
                <a:srgbClr val="FF0000"/>
              </a:solidFill>
              <a:latin typeface="Lucida Handwriting" pitchFamily="66" charset="0"/>
            </a:endParaRPr>
          </a:p>
        </p:txBody>
      </p:sp>
      <p:pic>
        <p:nvPicPr>
          <p:cNvPr id="20" name="Picture 2" descr="C:\Users\m121316\Desktop\Logomarca\brasão 00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0649"/>
            <a:ext cx="2830149" cy="64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640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517</TotalTime>
  <Words>870</Words>
  <Application>Microsoft Office PowerPoint</Application>
  <PresentationFormat>Apresentação na tela (4:3)</PresentationFormat>
  <Paragraphs>148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Concurso</vt:lpstr>
      <vt:lpstr>    Reunião com os  convocados –SEMED Concursos</vt:lpstr>
      <vt:lpstr>Objetivos:</vt:lpstr>
      <vt:lpstr>Orientações para Posse</vt:lpstr>
      <vt:lpstr>Orientações para Posse</vt:lpstr>
      <vt:lpstr>Orientações para Posse</vt:lpstr>
      <vt:lpstr>Orientações para Posse/Contratação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Equipe da Comissão de Investidura </vt:lpstr>
      <vt:lpstr> OBRIGADA PELA PRESENÇA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Cleice Alves da Silva</dc:creator>
  <cp:lastModifiedBy>Olívia Nunes da Costa</cp:lastModifiedBy>
  <cp:revision>85</cp:revision>
  <dcterms:created xsi:type="dcterms:W3CDTF">2014-12-10T19:38:41Z</dcterms:created>
  <dcterms:modified xsi:type="dcterms:W3CDTF">2018-05-16T18:56:28Z</dcterms:modified>
</cp:coreProperties>
</file>