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Sora Light" panose="020B0604020202020204" charset="0"/>
      <p:regular r:id="rId21"/>
      <p:bold r:id="rId22"/>
    </p:embeddedFont>
    <p:embeddedFont>
      <p:font typeface="Sora" panose="020B0604020202020204" charset="0"/>
      <p:regular r:id="rId23"/>
      <p:bold r:id="rId24"/>
    </p:embeddedFont>
    <p:embeddedFont>
      <p:font typeface="Calibri" panose="020F0502020204030204" pitchFamily="34" charset="0"/>
      <p:regular r:id="rId25"/>
      <p:bold r:id="rId26"/>
      <p:italic r:id="rId27"/>
      <p:boldItalic r:id="rId28"/>
    </p:embeddedFont>
    <p:embeddedFont>
      <p:font typeface="Sora Medium" panose="020B0604020202020204" charset="0"/>
      <p:regular r:id="rId29"/>
      <p:bold r:id="rId30"/>
    </p:embeddedFont>
    <p:embeddedFont>
      <p:font typeface="Sora ExtraBold" panose="020B0604020202020204" charset="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91"/>
  </p:normalViewPr>
  <p:slideViewPr>
    <p:cSldViewPr snapToGrid="0">
      <p:cViewPr varScale="1">
        <p:scale>
          <a:sx n="87" d="100"/>
          <a:sy n="87" d="100"/>
        </p:scale>
        <p:origin x="90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pieChart>
        <c:varyColors val="1"/>
        <c:ser>
          <c:idx val="0"/>
          <c:order val="0"/>
          <c:tx>
            <c:strRef>
              <c:f>Planilha1!$B$1</c:f>
              <c:strCache>
                <c:ptCount val="1"/>
                <c:pt idx="0">
                  <c:v>Vendas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E5-4AD3-BEB7-D0AE79FA54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E5-4AD3-BEB7-D0AE79FA54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E5-4AD3-BEB7-D0AE79FA549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E5-4AD3-BEB7-D0AE79FA549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0E5-4AD3-BEB7-D0AE79FA549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0E5-4AD3-BEB7-D0AE79FA549A}"/>
              </c:ext>
            </c:extLst>
          </c:dPt>
          <c:cat>
            <c:strRef>
              <c:f>Planilha1!$A$2:$A$7</c:f>
              <c:strCache>
                <c:ptCount val="6"/>
                <c:pt idx="0">
                  <c:v>Jornal</c:v>
                </c:pt>
                <c:pt idx="1">
                  <c:v>TV</c:v>
                </c:pt>
                <c:pt idx="2">
                  <c:v>Rádio</c:v>
                </c:pt>
                <c:pt idx="3">
                  <c:v>FL</c:v>
                </c:pt>
                <c:pt idx="4">
                  <c:v>Outdoor</c:v>
                </c:pt>
                <c:pt idx="5">
                  <c:v>Indoor</c:v>
                </c:pt>
              </c:strCache>
            </c:strRef>
          </c:cat>
          <c:val>
            <c:numRef>
              <c:f>Planilha1!$B$2:$B$7</c:f>
              <c:numCache>
                <c:formatCode>General</c:formatCode>
                <c:ptCount val="6"/>
                <c:pt idx="0">
                  <c:v>146795</c:v>
                </c:pt>
                <c:pt idx="1">
                  <c:v>372886</c:v>
                </c:pt>
                <c:pt idx="2">
                  <c:v>95381</c:v>
                </c:pt>
                <c:pt idx="3">
                  <c:v>108585</c:v>
                </c:pt>
                <c:pt idx="4">
                  <c:v>84000</c:v>
                </c:pt>
                <c:pt idx="5">
                  <c:v>388645</c:v>
                </c:pt>
              </c:numCache>
            </c:numRef>
          </c:val>
          <c:extLst>
            <c:ext xmlns:c16="http://schemas.microsoft.com/office/drawing/2014/chart" uri="{C3380CC4-5D6E-409C-BE32-E72D297353CC}">
              <c16:uniqueId val="{00000000-8D7B-B447-BE50-0B138B7E3EC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11390cf92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11390cf92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1390cf92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1390cf92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11390cf92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11390cf92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11390cf92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11390cf92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11390cf92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11390cf92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11390cf921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1390cf921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11390cf921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11390cf92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11390cf921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11390cf921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f730a1649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f730a1649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f730a1649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f730a1649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f730a1649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f730a1649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f730a1649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f730a1649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11390cf9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11390cf9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11390cf92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11390cf92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11390cf92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11390cf92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11390cf92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11390cf92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11390cf92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11390cf92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490"/>
          </a:xfrm>
          <a:prstGeom prst="rect">
            <a:avLst/>
          </a:prstGeom>
          <a:noFill/>
          <a:ln>
            <a:noFill/>
          </a:ln>
        </p:spPr>
      </p:pic>
      <p:sp>
        <p:nvSpPr>
          <p:cNvPr id="55" name="Google Shape;55;p13"/>
          <p:cNvSpPr txBox="1"/>
          <p:nvPr/>
        </p:nvSpPr>
        <p:spPr>
          <a:xfrm>
            <a:off x="5447825" y="2222350"/>
            <a:ext cx="3000000" cy="8659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1850" b="1" dirty="0">
                <a:solidFill>
                  <a:srgbClr val="FFFFFF"/>
                </a:solidFill>
                <a:latin typeface="Sora"/>
                <a:ea typeface="Sora"/>
                <a:cs typeface="Sora"/>
                <a:sym typeface="Sora"/>
              </a:rPr>
              <a:t>Prefeitura de Manaus</a:t>
            </a:r>
            <a:endParaRPr sz="1850" b="1" dirty="0">
              <a:solidFill>
                <a:srgbClr val="FFFFFF"/>
              </a:solidFill>
              <a:latin typeface="Sora"/>
              <a:ea typeface="Sora"/>
              <a:cs typeface="Sora"/>
              <a:sym typeface="Sora"/>
            </a:endParaRPr>
          </a:p>
          <a:p>
            <a:pPr marL="0" lvl="0" indent="0" algn="l" rtl="0">
              <a:lnSpc>
                <a:spcPct val="115000"/>
              </a:lnSpc>
              <a:spcBef>
                <a:spcPts val="0"/>
              </a:spcBef>
              <a:spcAft>
                <a:spcPts val="0"/>
              </a:spcAft>
              <a:buNone/>
            </a:pPr>
            <a:r>
              <a:rPr lang="pt-BR" sz="1150" dirty="0">
                <a:solidFill>
                  <a:srgbClr val="FFFFFF"/>
                </a:solidFill>
                <a:latin typeface="Sora Medium"/>
                <a:ea typeface="Sora Medium"/>
                <a:cs typeface="Sora Medium"/>
                <a:sym typeface="Sora Medium"/>
              </a:rPr>
              <a:t>Combate ao trabalho infantojuvenil</a:t>
            </a:r>
            <a:endParaRPr sz="1150" dirty="0">
              <a:solidFill>
                <a:srgbClr val="FFFFFF"/>
              </a:solidFill>
              <a:latin typeface="Sora Medium"/>
              <a:ea typeface="Sora Medium"/>
              <a:cs typeface="Sora Medium"/>
              <a:sym typeface="Sora Medium"/>
            </a:endParaRPr>
          </a:p>
          <a:p>
            <a:pPr marL="0" lvl="0" indent="0" algn="l" rtl="0">
              <a:lnSpc>
                <a:spcPct val="115000"/>
              </a:lnSpc>
              <a:spcBef>
                <a:spcPts val="0"/>
              </a:spcBef>
              <a:spcAft>
                <a:spcPts val="0"/>
              </a:spcAft>
              <a:buNone/>
            </a:pPr>
            <a:r>
              <a:rPr lang="pt-BR" sz="850" dirty="0">
                <a:solidFill>
                  <a:srgbClr val="FFFFFF"/>
                </a:solidFill>
                <a:latin typeface="Sora"/>
                <a:ea typeface="Sora"/>
                <a:cs typeface="Sora"/>
                <a:sym typeface="Sora"/>
              </a:rPr>
              <a:t>Planejamento de mídia</a:t>
            </a:r>
            <a:endParaRPr sz="850" dirty="0">
              <a:solidFill>
                <a:srgbClr val="FFFFFF"/>
              </a:solidFill>
              <a:latin typeface="Sora"/>
              <a:ea typeface="Sora"/>
              <a:cs typeface="Sora"/>
              <a:sym typeface="So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2"/>
          <p:cNvPicPr preferRelativeResize="0"/>
          <p:nvPr/>
        </p:nvPicPr>
        <p:blipFill>
          <a:blip r:embed="rId3">
            <a:alphaModFix/>
          </a:blip>
          <a:stretch>
            <a:fillRect/>
          </a:stretch>
        </p:blipFill>
        <p:spPr>
          <a:xfrm>
            <a:off x="0" y="0"/>
            <a:ext cx="9144018" cy="5143501"/>
          </a:xfrm>
          <a:prstGeom prst="rect">
            <a:avLst/>
          </a:prstGeom>
          <a:noFill/>
          <a:ln>
            <a:noFill/>
          </a:ln>
        </p:spPr>
      </p:pic>
      <p:sp>
        <p:nvSpPr>
          <p:cNvPr id="115" name="Google Shape;115;p22"/>
          <p:cNvSpPr txBox="1"/>
          <p:nvPr/>
        </p:nvSpPr>
        <p:spPr>
          <a:xfrm>
            <a:off x="632750" y="762000"/>
            <a:ext cx="7527577" cy="418034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pt-BR" sz="1500" b="1" dirty="0">
                <a:solidFill>
                  <a:schemeClr val="dk1"/>
                </a:solidFill>
                <a:latin typeface="Sora"/>
                <a:ea typeface="Sora"/>
                <a:cs typeface="Sora"/>
                <a:sym typeface="Sora"/>
              </a:rPr>
              <a:t>FRONTLIGHT </a:t>
            </a:r>
          </a:p>
          <a:p>
            <a:pPr marL="0" lvl="0" indent="0" algn="just" rtl="0">
              <a:lnSpc>
                <a:spcPct val="115000"/>
              </a:lnSpc>
              <a:spcBef>
                <a:spcPts val="1200"/>
              </a:spcBef>
              <a:spcAft>
                <a:spcPts val="0"/>
              </a:spcAft>
              <a:buNone/>
            </a:pPr>
            <a:r>
              <a:rPr lang="pt-BR" sz="1300" dirty="0">
                <a:solidFill>
                  <a:schemeClr val="tx1"/>
                </a:solidFill>
                <a:latin typeface="Sora Light"/>
                <a:ea typeface="Sora Light"/>
                <a:cs typeface="Sora Light"/>
                <a:sym typeface="Sora Light"/>
              </a:rPr>
              <a:t>O frontlight possui iluminação própria o que auxilia na visualização noturna da peça, fazendo que com a campanha continue comunicando mesmo à noite e em locais de pouca visibilidade. Utilizaremos cerca de 3 placas distribuídas estrategicamente nos melhores pontos de visibilidade da cidade, para essa mídia os locais mais adequados são as vias de maior fluxo do público-alvo da campanha, como Av. Buriti, Autaz Mirim e Djalma Batista.</a:t>
            </a:r>
          </a:p>
          <a:p>
            <a:pPr algn="just">
              <a:lnSpc>
                <a:spcPct val="115000"/>
              </a:lnSpc>
              <a:spcBef>
                <a:spcPts val="1200"/>
              </a:spcBef>
            </a:pPr>
            <a:r>
              <a:rPr lang="pt-BR" sz="1300" dirty="0">
                <a:solidFill>
                  <a:srgbClr val="FF0000"/>
                </a:solidFill>
                <a:latin typeface="Sora Light"/>
                <a:ea typeface="Sora Light"/>
                <a:cs typeface="Sora Light"/>
                <a:sym typeface="Sora Light"/>
              </a:rPr>
              <a:t> </a:t>
            </a:r>
            <a:r>
              <a:rPr lang="pt-BR" sz="1400" b="1" dirty="0">
                <a:solidFill>
                  <a:schemeClr val="dk1"/>
                </a:solidFill>
                <a:latin typeface="Sora"/>
                <a:ea typeface="Sora"/>
                <a:cs typeface="Sora"/>
                <a:sym typeface="Sora"/>
              </a:rPr>
              <a:t>MINIDOOR</a:t>
            </a:r>
          </a:p>
          <a:p>
            <a:pPr algn="just">
              <a:lnSpc>
                <a:spcPct val="115000"/>
              </a:lnSpc>
              <a:spcBef>
                <a:spcPts val="1200"/>
              </a:spcBef>
            </a:pPr>
            <a:r>
              <a:rPr lang="pt-BR" dirty="0">
                <a:solidFill>
                  <a:schemeClr val="tx1"/>
                </a:solidFill>
                <a:latin typeface="Sora Light"/>
                <a:ea typeface="Sora Light"/>
                <a:cs typeface="Sora Light"/>
                <a:sym typeface="Sora Light"/>
              </a:rPr>
              <a:t>Os Minidoors são placas de gráficas de pequenos e médio porte em situações que exijam uma boa visibilidade em pequenos espaços. Usadas dentro dos bairros onde a população está mais concentrada, ela permite uma ótima forma de comunicar o que está sendo exposto. Para alcançar o público utilizaremos de forma estratégica as localizações onde a visualização seja acessível a todos. Por tanto, serão utilizadas 50 placas de minidoor.</a:t>
            </a:r>
            <a:endParaRPr dirty="0">
              <a:solidFill>
                <a:schemeClr val="tx1"/>
              </a:solidFill>
              <a:latin typeface="Sora Light"/>
              <a:ea typeface="Sora Light"/>
              <a:cs typeface="Sora Light"/>
              <a:sym typeface="Sora Light"/>
            </a:endParaRPr>
          </a:p>
        </p:txBody>
      </p:sp>
      <p:sp>
        <p:nvSpPr>
          <p:cNvPr id="116" name="Google Shape;116;p22"/>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defesa de meios</a:t>
            </a:r>
            <a:endParaRPr sz="3950">
              <a:solidFill>
                <a:schemeClr val="lt1"/>
              </a:solidFill>
              <a:latin typeface="Sora Light"/>
              <a:ea typeface="Sora Light"/>
              <a:cs typeface="Sora Light"/>
              <a:sym typeface="Sora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3"/>
          <p:cNvPicPr preferRelativeResize="0"/>
          <p:nvPr/>
        </p:nvPicPr>
        <p:blipFill>
          <a:blip r:embed="rId3">
            <a:alphaModFix/>
          </a:blip>
          <a:stretch>
            <a:fillRect/>
          </a:stretch>
        </p:blipFill>
        <p:spPr>
          <a:xfrm>
            <a:off x="0" y="0"/>
            <a:ext cx="9144018" cy="5143501"/>
          </a:xfrm>
          <a:prstGeom prst="rect">
            <a:avLst/>
          </a:prstGeom>
          <a:noFill/>
          <a:ln>
            <a:noFill/>
          </a:ln>
        </p:spPr>
      </p:pic>
      <p:sp>
        <p:nvSpPr>
          <p:cNvPr id="122" name="Google Shape;122;p23"/>
          <p:cNvSpPr txBox="1"/>
          <p:nvPr/>
        </p:nvSpPr>
        <p:spPr>
          <a:xfrm>
            <a:off x="632750" y="1062750"/>
            <a:ext cx="7532400" cy="298232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pt-BR" sz="1500" b="1" dirty="0">
                <a:solidFill>
                  <a:schemeClr val="dk1"/>
                </a:solidFill>
                <a:latin typeface="Sora"/>
                <a:ea typeface="Sora"/>
                <a:cs typeface="Sora"/>
                <a:sym typeface="Sora"/>
              </a:rPr>
              <a:t>RÁDIO</a:t>
            </a:r>
            <a:endParaRPr sz="1500" b="1" dirty="0">
              <a:solidFill>
                <a:schemeClr val="dk1"/>
              </a:solidFill>
              <a:latin typeface="Sora"/>
              <a:ea typeface="Sora"/>
              <a:cs typeface="Sora"/>
              <a:sym typeface="Sora"/>
            </a:endParaRPr>
          </a:p>
          <a:p>
            <a:pPr marL="0" lvl="0" indent="0" algn="just" rtl="0">
              <a:lnSpc>
                <a:spcPct val="115000"/>
              </a:lnSpc>
              <a:spcBef>
                <a:spcPts val="1200"/>
              </a:spcBef>
              <a:spcAft>
                <a:spcPts val="0"/>
              </a:spcAft>
              <a:buNone/>
            </a:pPr>
            <a:r>
              <a:rPr lang="pt-BR" sz="1300" dirty="0">
                <a:solidFill>
                  <a:schemeClr val="tx1"/>
                </a:solidFill>
                <a:latin typeface="Sora Light"/>
                <a:ea typeface="Sora Light"/>
                <a:cs typeface="Sora Light"/>
                <a:sym typeface="Sora Light"/>
              </a:rPr>
              <a:t>O rádio é um meio que com o passar da sua existência no Brasil, vem desenvolvendo bastante credibilidade, pois é um dos meios mais versáteis e antigos inventados pela sociedade. E com o aumento das fake news, os ouvintes tendem a ver mais veracidade em notícias que saem nas rádios do que aquelas que saem nas redes sociais.</a:t>
            </a:r>
          </a:p>
          <a:p>
            <a:pPr marL="0" lvl="0" indent="0" algn="just" rtl="0">
              <a:lnSpc>
                <a:spcPct val="115000"/>
              </a:lnSpc>
              <a:spcBef>
                <a:spcPts val="1200"/>
              </a:spcBef>
              <a:spcAft>
                <a:spcPts val="0"/>
              </a:spcAft>
              <a:buNone/>
            </a:pPr>
            <a:r>
              <a:rPr lang="pt-BR" sz="1300" dirty="0">
                <a:solidFill>
                  <a:schemeClr val="tx1"/>
                </a:solidFill>
                <a:latin typeface="Sora Light"/>
                <a:ea typeface="Sora Light"/>
                <a:cs typeface="Sora Light"/>
                <a:sym typeface="Sora Light"/>
              </a:rPr>
              <a:t>Sabendo disso, as emissoras têm trabalhado para se tornarem mais dinâmicas e diferentes. As rádios, nos disponibilizam vários intervalos comerciais, o que viabiliza uma frequência maior que os outros veículos. Será utilizado um SPOT de 45” em veículos que possuem ouvintes de todas as idades e classes, como Rádio RBN, Tiradentes, Mix, Difusora, CBN e outros.</a:t>
            </a:r>
          </a:p>
        </p:txBody>
      </p:sp>
      <p:sp>
        <p:nvSpPr>
          <p:cNvPr id="123" name="Google Shape;123;p23"/>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defesa de meios</a:t>
            </a:r>
            <a:endParaRPr sz="3950">
              <a:solidFill>
                <a:schemeClr val="lt1"/>
              </a:solidFill>
              <a:latin typeface="Sora Light"/>
              <a:ea typeface="Sora Light"/>
              <a:cs typeface="Sora Light"/>
              <a:sym typeface="Sora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4"/>
          <p:cNvPicPr preferRelativeResize="0"/>
          <p:nvPr/>
        </p:nvPicPr>
        <p:blipFill>
          <a:blip r:embed="rId3">
            <a:alphaModFix/>
          </a:blip>
          <a:stretch>
            <a:fillRect/>
          </a:stretch>
        </p:blipFill>
        <p:spPr>
          <a:xfrm>
            <a:off x="0" y="0"/>
            <a:ext cx="9144018" cy="5143501"/>
          </a:xfrm>
          <a:prstGeom prst="rect">
            <a:avLst/>
          </a:prstGeom>
          <a:noFill/>
          <a:ln>
            <a:noFill/>
          </a:ln>
        </p:spPr>
      </p:pic>
      <p:sp>
        <p:nvSpPr>
          <p:cNvPr id="129" name="Google Shape;129;p24"/>
          <p:cNvSpPr txBox="1"/>
          <p:nvPr/>
        </p:nvSpPr>
        <p:spPr>
          <a:xfrm>
            <a:off x="637308" y="554182"/>
            <a:ext cx="7527841" cy="474126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pt-BR" sz="1500" b="1" dirty="0">
                <a:solidFill>
                  <a:schemeClr val="dk1"/>
                </a:solidFill>
                <a:latin typeface="Sora"/>
                <a:ea typeface="Sora"/>
                <a:cs typeface="Sora"/>
                <a:sym typeface="Sora"/>
              </a:rPr>
              <a:t>OUTDOOR</a:t>
            </a:r>
            <a:endParaRPr sz="1500" b="1" dirty="0">
              <a:solidFill>
                <a:schemeClr val="dk1"/>
              </a:solidFill>
              <a:latin typeface="Sora"/>
              <a:ea typeface="Sora"/>
              <a:cs typeface="Sora"/>
              <a:sym typeface="Sora"/>
            </a:endParaRPr>
          </a:p>
          <a:p>
            <a:pPr marL="0" lvl="0" indent="0" algn="just" rtl="0">
              <a:lnSpc>
                <a:spcPct val="115000"/>
              </a:lnSpc>
              <a:spcBef>
                <a:spcPts val="1200"/>
              </a:spcBef>
              <a:spcAft>
                <a:spcPts val="0"/>
              </a:spcAft>
              <a:buNone/>
            </a:pPr>
            <a:r>
              <a:rPr lang="pt-BR" sz="1300" dirty="0">
                <a:solidFill>
                  <a:schemeClr val="tx1"/>
                </a:solidFill>
                <a:latin typeface="Sora Light"/>
                <a:ea typeface="Sora Light"/>
                <a:cs typeface="Sora Light"/>
                <a:sym typeface="Sora Light"/>
              </a:rPr>
              <a:t>O outdoor é uma das mídias exteriores mais conhecida e usada em todo o país. Tem uma grande visibilidade em áreas de muita circulação, como avenidas, ruas e estações. Para alcançar o público serão utilizados 59 painéis distribuídos nas avenidas que possuem grande circulação de veículos na cidade, como por exemplo, a Av. Torquato Tapajós, Cel. Teixeira, Boulevard Álvaro Maia, Rodrigo Otávio e outros.</a:t>
            </a:r>
          </a:p>
          <a:p>
            <a:pPr marL="0" lvl="0" indent="0" algn="just" rtl="0">
              <a:lnSpc>
                <a:spcPct val="115000"/>
              </a:lnSpc>
              <a:spcBef>
                <a:spcPts val="1200"/>
              </a:spcBef>
              <a:spcAft>
                <a:spcPts val="0"/>
              </a:spcAft>
              <a:buNone/>
            </a:pPr>
            <a:r>
              <a:rPr lang="pt-BR" sz="1500" b="1" dirty="0">
                <a:solidFill>
                  <a:schemeClr val="tx1"/>
                </a:solidFill>
                <a:latin typeface="Sora Light"/>
                <a:ea typeface="Sora Light"/>
                <a:cs typeface="Sora Light"/>
                <a:sym typeface="Sora Light"/>
              </a:rPr>
              <a:t>BANNER DIGITAL</a:t>
            </a:r>
          </a:p>
          <a:p>
            <a:pPr algn="just">
              <a:lnSpc>
                <a:spcPct val="115000"/>
              </a:lnSpc>
              <a:spcBef>
                <a:spcPts val="1200"/>
              </a:spcBef>
            </a:pPr>
            <a:r>
              <a:rPr lang="pt-BR" sz="1300" dirty="0">
                <a:solidFill>
                  <a:schemeClr val="tx1"/>
                </a:solidFill>
                <a:latin typeface="Sora Light"/>
                <a:ea typeface="Sora Light"/>
                <a:cs typeface="Sora Light"/>
                <a:sym typeface="Sora Light"/>
              </a:rPr>
              <a:t>Atualmente com o comportamento dos novos consumidores que utilizam a internet para praticamente tudo, dado isso, comunicar nesse meio é necessário para atingir mais ainda o público-alvo. O banner digital é um formato de publicidade online, sendo que esse anúncio geralmente é exibido em páginas na web, apresentado na lateral, no topo ou na parte superior. Para alcançar o público serão utilizados banners de diversos formatos que serão implantados nos portais mais conhecidos e acessados da região, utilizando o planejamento estratégico de campanhas digitais. Utilizaremos site renomados como G1 Amazonas, A Crítica, Site Imediato entre outros.</a:t>
            </a:r>
            <a:r>
              <a:rPr lang="pt-BR" sz="1500" dirty="0">
                <a:solidFill>
                  <a:schemeClr val="tx1"/>
                </a:solidFill>
                <a:latin typeface="Sora Light"/>
                <a:ea typeface="Sora Light"/>
                <a:cs typeface="Sora Light"/>
                <a:sym typeface="Sora Light"/>
              </a:rPr>
              <a:t> </a:t>
            </a:r>
          </a:p>
          <a:p>
            <a:pPr marL="0" lvl="0" indent="0" algn="just" rtl="0">
              <a:lnSpc>
                <a:spcPct val="115000"/>
              </a:lnSpc>
              <a:spcBef>
                <a:spcPts val="1200"/>
              </a:spcBef>
              <a:spcAft>
                <a:spcPts val="0"/>
              </a:spcAft>
              <a:buNone/>
            </a:pPr>
            <a:endParaRPr lang="pt-BR" sz="1300" b="1" dirty="0">
              <a:solidFill>
                <a:schemeClr val="tx1"/>
              </a:solidFill>
              <a:latin typeface="Sora Light"/>
              <a:ea typeface="Sora Light"/>
              <a:cs typeface="Sora Light"/>
              <a:sym typeface="Sora Light"/>
            </a:endParaRPr>
          </a:p>
        </p:txBody>
      </p:sp>
      <p:sp>
        <p:nvSpPr>
          <p:cNvPr id="130" name="Google Shape;130;p24"/>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defesa de meios</a:t>
            </a:r>
            <a:endParaRPr sz="3950">
              <a:solidFill>
                <a:schemeClr val="lt1"/>
              </a:solidFill>
              <a:latin typeface="Sora Light"/>
              <a:ea typeface="Sora Light"/>
              <a:cs typeface="Sora Light"/>
              <a:sym typeface="Sora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5"/>
          <p:cNvPicPr preferRelativeResize="0"/>
          <p:nvPr/>
        </p:nvPicPr>
        <p:blipFill>
          <a:blip r:embed="rId3">
            <a:alphaModFix/>
          </a:blip>
          <a:stretch>
            <a:fillRect/>
          </a:stretch>
        </p:blipFill>
        <p:spPr>
          <a:xfrm>
            <a:off x="0" y="0"/>
            <a:ext cx="9144018" cy="5143501"/>
          </a:xfrm>
          <a:prstGeom prst="rect">
            <a:avLst/>
          </a:prstGeom>
          <a:noFill/>
          <a:ln>
            <a:noFill/>
          </a:ln>
        </p:spPr>
      </p:pic>
      <p:sp>
        <p:nvSpPr>
          <p:cNvPr id="136" name="Google Shape;136;p25"/>
          <p:cNvSpPr txBox="1"/>
          <p:nvPr/>
        </p:nvSpPr>
        <p:spPr>
          <a:xfrm>
            <a:off x="632750" y="1062750"/>
            <a:ext cx="7532400" cy="3672514"/>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pt-BR" sz="1500" b="1" dirty="0">
                <a:solidFill>
                  <a:schemeClr val="dk1"/>
                </a:solidFill>
                <a:latin typeface="Sora"/>
                <a:ea typeface="Sora"/>
                <a:cs typeface="Sora"/>
                <a:sym typeface="Sora"/>
              </a:rPr>
              <a:t>JORNAL</a:t>
            </a:r>
            <a:endParaRPr sz="1500" b="1" dirty="0">
              <a:solidFill>
                <a:schemeClr val="dk1"/>
              </a:solidFill>
              <a:latin typeface="Sora"/>
              <a:ea typeface="Sora"/>
              <a:cs typeface="Sora"/>
              <a:sym typeface="Sora"/>
            </a:endParaRPr>
          </a:p>
          <a:p>
            <a:pPr marL="0" lvl="0" indent="0" algn="just" rtl="0">
              <a:lnSpc>
                <a:spcPct val="115000"/>
              </a:lnSpc>
              <a:spcBef>
                <a:spcPts val="1200"/>
              </a:spcBef>
              <a:spcAft>
                <a:spcPts val="0"/>
              </a:spcAft>
              <a:buNone/>
            </a:pPr>
            <a:r>
              <a:rPr lang="pt-BR" sz="1300" dirty="0">
                <a:solidFill>
                  <a:schemeClr val="tx1"/>
                </a:solidFill>
                <a:latin typeface="Sora Light"/>
                <a:ea typeface="Sora Light"/>
                <a:cs typeface="Sora Light"/>
                <a:sym typeface="Sora Light"/>
              </a:rPr>
              <a:t>Mídia de fácil acesso, o jornal impresso está no cotidiano dos cidadãos manauaras há anos, sendo um dos meios de comunicação de maior credibilidade. O jornal nos possibilita segmentar a comunicação utilizando anúncios específicos para cada recorte demográfico, de acordo com o público consumidor de cada veículo.</a:t>
            </a:r>
          </a:p>
          <a:p>
            <a:pPr marL="0" lvl="0" indent="0" algn="just" rtl="0">
              <a:lnSpc>
                <a:spcPct val="115000"/>
              </a:lnSpc>
              <a:spcBef>
                <a:spcPts val="1200"/>
              </a:spcBef>
              <a:spcAft>
                <a:spcPts val="0"/>
              </a:spcAft>
              <a:buNone/>
            </a:pPr>
            <a:r>
              <a:rPr lang="pt-BR" sz="1300" dirty="0">
                <a:solidFill>
                  <a:schemeClr val="tx1"/>
                </a:solidFill>
                <a:latin typeface="Sora Light"/>
                <a:ea typeface="Sora Light"/>
                <a:cs typeface="Sora Light"/>
                <a:sym typeface="Sora Light"/>
              </a:rPr>
              <a:t>O meio continua sendo uma das principais fontes de informação por grande parte da comunidade, gerando grande confiabilidade, além de possuir impressões diárias de seus exemplares. E como queremos atingir todo o público, uma das vantagens da utilização dele é alcançar o perfil do manauara que gosta do manuseio e de se informar com credibilidade quando precisam compreender melhor um assunto. Pode proporcionar também, um aprofundamento e reflexão do conteúdo que será fornecido. Para esse meio de comunicação a peça a ser veiculada será anúncio ½ página, em jornais renomados na região amazonense como Jornal A Critica, Dez Minutos, Em Tempo, </a:t>
            </a:r>
            <a:r>
              <a:rPr lang="pt-BR" sz="1300" dirty="0" err="1">
                <a:solidFill>
                  <a:schemeClr val="tx1"/>
                </a:solidFill>
                <a:latin typeface="Sora Light"/>
                <a:ea typeface="Sora Light"/>
                <a:cs typeface="Sora Light"/>
                <a:sym typeface="Sora Light"/>
              </a:rPr>
              <a:t>Maskate</a:t>
            </a:r>
            <a:r>
              <a:rPr lang="pt-BR" sz="1300" dirty="0">
                <a:solidFill>
                  <a:schemeClr val="tx1"/>
                </a:solidFill>
                <a:latin typeface="Sora Light"/>
                <a:ea typeface="Sora Light"/>
                <a:cs typeface="Sora Light"/>
                <a:sym typeface="Sora Light"/>
              </a:rPr>
              <a:t> e outros. </a:t>
            </a:r>
          </a:p>
        </p:txBody>
      </p:sp>
      <p:sp>
        <p:nvSpPr>
          <p:cNvPr id="137" name="Google Shape;137;p25"/>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defesa de meios</a:t>
            </a:r>
            <a:endParaRPr sz="3950">
              <a:solidFill>
                <a:schemeClr val="lt1"/>
              </a:solidFill>
              <a:latin typeface="Sora Light"/>
              <a:ea typeface="Sora Light"/>
              <a:cs typeface="Sora Light"/>
              <a:sym typeface="Sora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6"/>
          <p:cNvPicPr preferRelativeResize="0"/>
          <p:nvPr/>
        </p:nvPicPr>
        <p:blipFill>
          <a:blip r:embed="rId3">
            <a:alphaModFix/>
          </a:blip>
          <a:stretch>
            <a:fillRect/>
          </a:stretch>
        </p:blipFill>
        <p:spPr>
          <a:xfrm>
            <a:off x="0" y="0"/>
            <a:ext cx="9144018" cy="5143501"/>
          </a:xfrm>
          <a:prstGeom prst="rect">
            <a:avLst/>
          </a:prstGeom>
          <a:noFill/>
          <a:ln>
            <a:noFill/>
          </a:ln>
        </p:spPr>
      </p:pic>
      <p:sp>
        <p:nvSpPr>
          <p:cNvPr id="143" name="Google Shape;143;p26"/>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cronograma</a:t>
            </a:r>
            <a:endParaRPr sz="3950">
              <a:solidFill>
                <a:schemeClr val="lt1"/>
              </a:solidFill>
              <a:latin typeface="Sora Light"/>
              <a:ea typeface="Sora Light"/>
              <a:cs typeface="Sora Light"/>
              <a:sym typeface="Sora Light"/>
            </a:endParaRPr>
          </a:p>
        </p:txBody>
      </p:sp>
      <p:cxnSp>
        <p:nvCxnSpPr>
          <p:cNvPr id="144" name="Google Shape;144;p26"/>
          <p:cNvCxnSpPr/>
          <p:nvPr/>
        </p:nvCxnSpPr>
        <p:spPr>
          <a:xfrm>
            <a:off x="790060" y="2992058"/>
            <a:ext cx="6049500" cy="0"/>
          </a:xfrm>
          <a:prstGeom prst="straightConnector1">
            <a:avLst/>
          </a:prstGeom>
          <a:noFill/>
          <a:ln w="19050" cap="flat" cmpd="sng">
            <a:solidFill>
              <a:srgbClr val="595959"/>
            </a:solidFill>
            <a:prstDash val="solid"/>
            <a:round/>
            <a:headEnd type="none" w="med" len="med"/>
            <a:tailEnd type="none" w="med" len="med"/>
          </a:ln>
        </p:spPr>
      </p:cxnSp>
      <p:cxnSp>
        <p:nvCxnSpPr>
          <p:cNvPr id="145" name="Google Shape;145;p26"/>
          <p:cNvCxnSpPr/>
          <p:nvPr/>
        </p:nvCxnSpPr>
        <p:spPr>
          <a:xfrm>
            <a:off x="6839754" y="2839645"/>
            <a:ext cx="0" cy="304200"/>
          </a:xfrm>
          <a:prstGeom prst="straightConnector1">
            <a:avLst/>
          </a:prstGeom>
          <a:noFill/>
          <a:ln w="19050" cap="flat" cmpd="sng">
            <a:solidFill>
              <a:srgbClr val="595959"/>
            </a:solidFill>
            <a:prstDash val="solid"/>
            <a:round/>
            <a:headEnd type="none" w="med" len="med"/>
            <a:tailEnd type="none" w="med" len="med"/>
          </a:ln>
        </p:spPr>
      </p:cxnSp>
      <p:sp>
        <p:nvSpPr>
          <p:cNvPr id="146" name="Google Shape;146;p26"/>
          <p:cNvSpPr txBox="1"/>
          <p:nvPr/>
        </p:nvSpPr>
        <p:spPr>
          <a:xfrm rot="-5400000">
            <a:off x="382500" y="2838273"/>
            <a:ext cx="585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1000" b="1" dirty="0">
                <a:solidFill>
                  <a:srgbClr val="595959"/>
                </a:solidFill>
                <a:latin typeface="Sora"/>
                <a:ea typeface="Sora"/>
                <a:cs typeface="Sora"/>
                <a:sym typeface="Sora"/>
              </a:rPr>
              <a:t>FEV</a:t>
            </a:r>
            <a:endParaRPr sz="1000" b="1" dirty="0">
              <a:solidFill>
                <a:srgbClr val="595959"/>
              </a:solidFill>
              <a:latin typeface="Sora"/>
              <a:ea typeface="Sora"/>
              <a:cs typeface="Sora"/>
              <a:sym typeface="Sora"/>
            </a:endParaRPr>
          </a:p>
        </p:txBody>
      </p:sp>
      <p:sp>
        <p:nvSpPr>
          <p:cNvPr id="147" name="Google Shape;147;p26"/>
          <p:cNvSpPr txBox="1"/>
          <p:nvPr/>
        </p:nvSpPr>
        <p:spPr>
          <a:xfrm>
            <a:off x="6632769" y="2577734"/>
            <a:ext cx="413400" cy="29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1000" b="1" dirty="0">
                <a:solidFill>
                  <a:srgbClr val="595959"/>
                </a:solidFill>
                <a:latin typeface="Sora"/>
                <a:ea typeface="Sora"/>
                <a:cs typeface="Sora"/>
                <a:sym typeface="Sora"/>
              </a:rPr>
              <a:t>06/03</a:t>
            </a:r>
            <a:endParaRPr sz="1000" b="1" dirty="0">
              <a:solidFill>
                <a:srgbClr val="595959"/>
              </a:solidFill>
              <a:latin typeface="Sora"/>
              <a:ea typeface="Sora"/>
              <a:cs typeface="Sora"/>
              <a:sym typeface="Sora"/>
            </a:endParaRPr>
          </a:p>
        </p:txBody>
      </p:sp>
      <p:pic>
        <p:nvPicPr>
          <p:cNvPr id="148" name="Google Shape;148;p26"/>
          <p:cNvPicPr preferRelativeResize="0"/>
          <p:nvPr/>
        </p:nvPicPr>
        <p:blipFill>
          <a:blip r:embed="rId4">
            <a:alphaModFix/>
          </a:blip>
          <a:stretch>
            <a:fillRect/>
          </a:stretch>
        </p:blipFill>
        <p:spPr>
          <a:xfrm>
            <a:off x="2166755" y="4209429"/>
            <a:ext cx="452817" cy="439087"/>
          </a:xfrm>
          <a:prstGeom prst="rect">
            <a:avLst/>
          </a:prstGeom>
          <a:noFill/>
          <a:ln>
            <a:noFill/>
          </a:ln>
        </p:spPr>
      </p:pic>
      <p:sp>
        <p:nvSpPr>
          <p:cNvPr id="149" name="Google Shape;149;p26"/>
          <p:cNvSpPr txBox="1"/>
          <p:nvPr/>
        </p:nvSpPr>
        <p:spPr>
          <a:xfrm>
            <a:off x="583076" y="2577734"/>
            <a:ext cx="413400" cy="29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1000" b="1" dirty="0">
                <a:solidFill>
                  <a:srgbClr val="595959"/>
                </a:solidFill>
                <a:latin typeface="Sora"/>
                <a:ea typeface="Sora"/>
                <a:cs typeface="Sora"/>
                <a:sym typeface="Sora"/>
              </a:rPr>
              <a:t>15</a:t>
            </a:r>
            <a:endParaRPr sz="1000" b="1" dirty="0">
              <a:solidFill>
                <a:srgbClr val="595959"/>
              </a:solidFill>
              <a:latin typeface="Sora"/>
              <a:ea typeface="Sora"/>
              <a:cs typeface="Sora"/>
              <a:sym typeface="Sora"/>
            </a:endParaRPr>
          </a:p>
        </p:txBody>
      </p:sp>
      <p:cxnSp>
        <p:nvCxnSpPr>
          <p:cNvPr id="150" name="Google Shape;150;p26"/>
          <p:cNvCxnSpPr/>
          <p:nvPr/>
        </p:nvCxnSpPr>
        <p:spPr>
          <a:xfrm>
            <a:off x="1069671" y="3827443"/>
            <a:ext cx="0" cy="304200"/>
          </a:xfrm>
          <a:prstGeom prst="straightConnector1">
            <a:avLst/>
          </a:prstGeom>
          <a:noFill/>
          <a:ln w="19050" cap="flat" cmpd="sng">
            <a:solidFill>
              <a:srgbClr val="595959"/>
            </a:solidFill>
            <a:prstDash val="dash"/>
            <a:round/>
            <a:headEnd type="none" w="med" len="med"/>
            <a:tailEnd type="none" w="med" len="med"/>
          </a:ln>
        </p:spPr>
      </p:cxnSp>
      <p:cxnSp>
        <p:nvCxnSpPr>
          <p:cNvPr id="153" name="Google Shape;153;p26"/>
          <p:cNvCxnSpPr/>
          <p:nvPr/>
        </p:nvCxnSpPr>
        <p:spPr>
          <a:xfrm>
            <a:off x="3014980" y="4276873"/>
            <a:ext cx="0" cy="304200"/>
          </a:xfrm>
          <a:prstGeom prst="straightConnector1">
            <a:avLst/>
          </a:prstGeom>
          <a:noFill/>
          <a:ln w="19050" cap="flat" cmpd="sng">
            <a:solidFill>
              <a:srgbClr val="595959"/>
            </a:solidFill>
            <a:prstDash val="dash"/>
            <a:round/>
            <a:headEnd type="none" w="med" len="med"/>
            <a:tailEnd type="none" w="med" len="med"/>
          </a:ln>
        </p:spPr>
      </p:cxnSp>
      <p:pic>
        <p:nvPicPr>
          <p:cNvPr id="152" name="Google Shape;152;p26"/>
          <p:cNvPicPr preferRelativeResize="0"/>
          <p:nvPr/>
        </p:nvPicPr>
        <p:blipFill>
          <a:blip r:embed="rId5">
            <a:alphaModFix/>
          </a:blip>
          <a:stretch>
            <a:fillRect/>
          </a:stretch>
        </p:blipFill>
        <p:spPr>
          <a:xfrm>
            <a:off x="1427033" y="1995321"/>
            <a:ext cx="413777" cy="401232"/>
          </a:xfrm>
          <a:prstGeom prst="rect">
            <a:avLst/>
          </a:prstGeom>
          <a:noFill/>
          <a:ln>
            <a:noFill/>
          </a:ln>
        </p:spPr>
      </p:pic>
      <p:pic>
        <p:nvPicPr>
          <p:cNvPr id="154" name="Google Shape;154;p26"/>
          <p:cNvPicPr preferRelativeResize="0"/>
          <p:nvPr/>
        </p:nvPicPr>
        <p:blipFill>
          <a:blip r:embed="rId6">
            <a:alphaModFix/>
          </a:blip>
          <a:stretch>
            <a:fillRect/>
          </a:stretch>
        </p:blipFill>
        <p:spPr>
          <a:xfrm>
            <a:off x="1330889" y="1521144"/>
            <a:ext cx="452817" cy="439068"/>
          </a:xfrm>
          <a:prstGeom prst="rect">
            <a:avLst/>
          </a:prstGeom>
          <a:noFill/>
          <a:ln>
            <a:noFill/>
          </a:ln>
        </p:spPr>
      </p:pic>
      <p:pic>
        <p:nvPicPr>
          <p:cNvPr id="155" name="Google Shape;155;p26"/>
          <p:cNvPicPr preferRelativeResize="0"/>
          <p:nvPr/>
        </p:nvPicPr>
        <p:blipFill>
          <a:blip r:embed="rId7">
            <a:alphaModFix/>
          </a:blip>
          <a:stretch>
            <a:fillRect/>
          </a:stretch>
        </p:blipFill>
        <p:spPr>
          <a:xfrm>
            <a:off x="3654383" y="3716434"/>
            <a:ext cx="413777" cy="401226"/>
          </a:xfrm>
          <a:prstGeom prst="rect">
            <a:avLst/>
          </a:prstGeom>
          <a:noFill/>
          <a:ln>
            <a:noFill/>
          </a:ln>
        </p:spPr>
      </p:pic>
      <p:cxnSp>
        <p:nvCxnSpPr>
          <p:cNvPr id="157" name="Google Shape;157;p26"/>
          <p:cNvCxnSpPr/>
          <p:nvPr/>
        </p:nvCxnSpPr>
        <p:spPr>
          <a:xfrm>
            <a:off x="2302483" y="2839645"/>
            <a:ext cx="0" cy="304200"/>
          </a:xfrm>
          <a:prstGeom prst="straightConnector1">
            <a:avLst/>
          </a:prstGeom>
          <a:noFill/>
          <a:ln w="19050" cap="flat" cmpd="sng">
            <a:solidFill>
              <a:srgbClr val="595959"/>
            </a:solidFill>
            <a:prstDash val="solid"/>
            <a:round/>
            <a:headEnd type="none" w="med" len="med"/>
            <a:tailEnd type="none" w="med" len="med"/>
          </a:ln>
        </p:spPr>
      </p:cxnSp>
      <p:cxnSp>
        <p:nvCxnSpPr>
          <p:cNvPr id="158" name="Google Shape;158;p26"/>
          <p:cNvCxnSpPr/>
          <p:nvPr/>
        </p:nvCxnSpPr>
        <p:spPr>
          <a:xfrm>
            <a:off x="6809394" y="3675343"/>
            <a:ext cx="0" cy="304200"/>
          </a:xfrm>
          <a:prstGeom prst="straightConnector1">
            <a:avLst/>
          </a:prstGeom>
          <a:noFill/>
          <a:ln w="19050" cap="flat" cmpd="sng">
            <a:solidFill>
              <a:srgbClr val="595959"/>
            </a:solidFill>
            <a:prstDash val="dash"/>
            <a:round/>
            <a:headEnd type="none" w="med" len="med"/>
            <a:tailEnd type="none" w="med" len="med"/>
          </a:ln>
        </p:spPr>
      </p:cxnSp>
      <p:cxnSp>
        <p:nvCxnSpPr>
          <p:cNvPr id="160" name="Google Shape;160;p26"/>
          <p:cNvCxnSpPr/>
          <p:nvPr/>
        </p:nvCxnSpPr>
        <p:spPr>
          <a:xfrm>
            <a:off x="1771346" y="4276873"/>
            <a:ext cx="0" cy="304200"/>
          </a:xfrm>
          <a:prstGeom prst="straightConnector1">
            <a:avLst/>
          </a:prstGeom>
          <a:noFill/>
          <a:ln w="19050" cap="flat" cmpd="sng">
            <a:solidFill>
              <a:srgbClr val="595959"/>
            </a:solidFill>
            <a:prstDash val="dash"/>
            <a:round/>
            <a:headEnd type="none" w="med" len="med"/>
            <a:tailEnd type="none" w="med" len="med"/>
          </a:ln>
        </p:spPr>
      </p:cxnSp>
      <p:cxnSp>
        <p:nvCxnSpPr>
          <p:cNvPr id="162" name="Google Shape;162;p26"/>
          <p:cNvCxnSpPr/>
          <p:nvPr/>
        </p:nvCxnSpPr>
        <p:spPr>
          <a:xfrm>
            <a:off x="1089061" y="2839645"/>
            <a:ext cx="0" cy="304200"/>
          </a:xfrm>
          <a:prstGeom prst="straightConnector1">
            <a:avLst/>
          </a:prstGeom>
          <a:noFill/>
          <a:ln w="19050" cap="flat" cmpd="sng">
            <a:solidFill>
              <a:srgbClr val="595959"/>
            </a:solidFill>
            <a:prstDash val="solid"/>
            <a:round/>
            <a:headEnd type="none" w="med" len="med"/>
            <a:tailEnd type="none" w="med" len="med"/>
          </a:ln>
        </p:spPr>
      </p:cxnSp>
      <p:pic>
        <p:nvPicPr>
          <p:cNvPr id="163" name="Google Shape;163;p26"/>
          <p:cNvPicPr preferRelativeResize="0"/>
          <p:nvPr/>
        </p:nvPicPr>
        <p:blipFill>
          <a:blip r:embed="rId4">
            <a:alphaModFix/>
          </a:blip>
          <a:stretch>
            <a:fillRect/>
          </a:stretch>
        </p:blipFill>
        <p:spPr>
          <a:xfrm>
            <a:off x="7025114" y="1813284"/>
            <a:ext cx="320157" cy="320158"/>
          </a:xfrm>
          <a:prstGeom prst="rect">
            <a:avLst/>
          </a:prstGeom>
          <a:noFill/>
          <a:ln>
            <a:noFill/>
          </a:ln>
        </p:spPr>
      </p:pic>
      <p:pic>
        <p:nvPicPr>
          <p:cNvPr id="164" name="Google Shape;164;p26"/>
          <p:cNvPicPr preferRelativeResize="0"/>
          <p:nvPr/>
        </p:nvPicPr>
        <p:blipFill>
          <a:blip r:embed="rId6">
            <a:alphaModFix/>
          </a:blip>
          <a:stretch>
            <a:fillRect/>
          </a:stretch>
        </p:blipFill>
        <p:spPr>
          <a:xfrm>
            <a:off x="7025114" y="1404864"/>
            <a:ext cx="320157" cy="320158"/>
          </a:xfrm>
          <a:prstGeom prst="rect">
            <a:avLst/>
          </a:prstGeom>
          <a:noFill/>
          <a:ln>
            <a:noFill/>
          </a:ln>
        </p:spPr>
      </p:pic>
      <p:pic>
        <p:nvPicPr>
          <p:cNvPr id="165" name="Google Shape;165;p26"/>
          <p:cNvPicPr preferRelativeResize="0"/>
          <p:nvPr/>
        </p:nvPicPr>
        <p:blipFill>
          <a:blip r:embed="rId5">
            <a:alphaModFix/>
          </a:blip>
          <a:stretch>
            <a:fillRect/>
          </a:stretch>
        </p:blipFill>
        <p:spPr>
          <a:xfrm>
            <a:off x="7025114" y="1037848"/>
            <a:ext cx="320157" cy="320158"/>
          </a:xfrm>
          <a:prstGeom prst="rect">
            <a:avLst/>
          </a:prstGeom>
          <a:noFill/>
          <a:ln>
            <a:noFill/>
          </a:ln>
        </p:spPr>
      </p:pic>
      <p:pic>
        <p:nvPicPr>
          <p:cNvPr id="166" name="Google Shape;166;p26"/>
          <p:cNvPicPr preferRelativeResize="0"/>
          <p:nvPr/>
        </p:nvPicPr>
        <p:blipFill>
          <a:blip r:embed="rId7">
            <a:alphaModFix/>
          </a:blip>
          <a:stretch>
            <a:fillRect/>
          </a:stretch>
        </p:blipFill>
        <p:spPr>
          <a:xfrm>
            <a:off x="7025114" y="2364634"/>
            <a:ext cx="320157" cy="320158"/>
          </a:xfrm>
          <a:prstGeom prst="rect">
            <a:avLst/>
          </a:prstGeom>
          <a:noFill/>
          <a:ln>
            <a:noFill/>
          </a:ln>
        </p:spPr>
      </p:pic>
      <p:sp>
        <p:nvSpPr>
          <p:cNvPr id="167" name="Google Shape;167;p26"/>
          <p:cNvSpPr txBox="1"/>
          <p:nvPr/>
        </p:nvSpPr>
        <p:spPr>
          <a:xfrm>
            <a:off x="7347961" y="2339688"/>
            <a:ext cx="1131900" cy="36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000">
                <a:solidFill>
                  <a:srgbClr val="595959"/>
                </a:solidFill>
                <a:latin typeface="Sora Light"/>
                <a:ea typeface="Sora Light"/>
                <a:cs typeface="Sora Light"/>
                <a:sym typeface="Sora Light"/>
              </a:rPr>
              <a:t>OUTDOOR, MINIDOOR E PAINEL LED</a:t>
            </a:r>
            <a:endParaRPr sz="1000">
              <a:solidFill>
                <a:srgbClr val="595959"/>
              </a:solidFill>
              <a:latin typeface="Sora Light"/>
              <a:ea typeface="Sora Light"/>
              <a:cs typeface="Sora Light"/>
              <a:sym typeface="Sora Light"/>
            </a:endParaRPr>
          </a:p>
        </p:txBody>
      </p:sp>
      <p:sp>
        <p:nvSpPr>
          <p:cNvPr id="168" name="Google Shape;168;p26"/>
          <p:cNvSpPr txBox="1"/>
          <p:nvPr/>
        </p:nvSpPr>
        <p:spPr>
          <a:xfrm>
            <a:off x="7347961" y="1012902"/>
            <a:ext cx="831600" cy="36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000">
                <a:solidFill>
                  <a:srgbClr val="595959"/>
                </a:solidFill>
                <a:latin typeface="Sora Light"/>
                <a:ea typeface="Sora Light"/>
                <a:cs typeface="Sora Light"/>
                <a:sym typeface="Sora Light"/>
              </a:rPr>
              <a:t>RÁDIO</a:t>
            </a:r>
            <a:endParaRPr sz="1000">
              <a:solidFill>
                <a:srgbClr val="595959"/>
              </a:solidFill>
              <a:latin typeface="Sora Light"/>
              <a:ea typeface="Sora Light"/>
              <a:cs typeface="Sora Light"/>
              <a:sym typeface="Sora Light"/>
            </a:endParaRPr>
          </a:p>
        </p:txBody>
      </p:sp>
      <p:sp>
        <p:nvSpPr>
          <p:cNvPr id="169" name="Google Shape;169;p26"/>
          <p:cNvSpPr txBox="1"/>
          <p:nvPr/>
        </p:nvSpPr>
        <p:spPr>
          <a:xfrm>
            <a:off x="7347961" y="1379918"/>
            <a:ext cx="831600" cy="36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000">
                <a:solidFill>
                  <a:srgbClr val="595959"/>
                </a:solidFill>
                <a:latin typeface="Sora Light"/>
                <a:ea typeface="Sora Light"/>
                <a:cs typeface="Sora Light"/>
                <a:sym typeface="Sora Light"/>
              </a:rPr>
              <a:t>TV</a:t>
            </a:r>
            <a:endParaRPr sz="1000">
              <a:solidFill>
                <a:srgbClr val="595959"/>
              </a:solidFill>
              <a:latin typeface="Sora Light"/>
              <a:ea typeface="Sora Light"/>
              <a:cs typeface="Sora Light"/>
              <a:sym typeface="Sora Light"/>
            </a:endParaRPr>
          </a:p>
        </p:txBody>
      </p:sp>
      <p:sp>
        <p:nvSpPr>
          <p:cNvPr id="170" name="Google Shape;170;p26"/>
          <p:cNvSpPr txBox="1"/>
          <p:nvPr/>
        </p:nvSpPr>
        <p:spPr>
          <a:xfrm>
            <a:off x="7347961" y="1788328"/>
            <a:ext cx="1370400" cy="36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000">
                <a:solidFill>
                  <a:srgbClr val="595959"/>
                </a:solidFill>
                <a:latin typeface="Sora Light"/>
                <a:ea typeface="Sora Light"/>
                <a:cs typeface="Sora Light"/>
                <a:sym typeface="Sora Light"/>
              </a:rPr>
              <a:t>BANNER E INFORME PUBLICITÁRIO</a:t>
            </a:r>
            <a:endParaRPr sz="1000">
              <a:solidFill>
                <a:srgbClr val="595959"/>
              </a:solidFill>
              <a:latin typeface="Sora Light"/>
              <a:ea typeface="Sora Light"/>
              <a:cs typeface="Sora Light"/>
              <a:sym typeface="Sora Light"/>
            </a:endParaRPr>
          </a:p>
        </p:txBody>
      </p:sp>
      <p:cxnSp>
        <p:nvCxnSpPr>
          <p:cNvPr id="171" name="Google Shape;171;p26"/>
          <p:cNvCxnSpPr/>
          <p:nvPr/>
        </p:nvCxnSpPr>
        <p:spPr>
          <a:xfrm>
            <a:off x="2302483" y="2063530"/>
            <a:ext cx="0" cy="304200"/>
          </a:xfrm>
          <a:prstGeom prst="straightConnector1">
            <a:avLst/>
          </a:prstGeom>
          <a:noFill/>
          <a:ln w="19050" cap="flat" cmpd="sng">
            <a:solidFill>
              <a:srgbClr val="595959"/>
            </a:solidFill>
            <a:prstDash val="dash"/>
            <a:round/>
            <a:headEnd type="none" w="med" len="med"/>
            <a:tailEnd type="none" w="med" len="med"/>
          </a:ln>
        </p:spPr>
      </p:cxnSp>
      <p:cxnSp>
        <p:nvCxnSpPr>
          <p:cNvPr id="173" name="Google Shape;173;p26"/>
          <p:cNvCxnSpPr/>
          <p:nvPr/>
        </p:nvCxnSpPr>
        <p:spPr>
          <a:xfrm>
            <a:off x="1089061" y="2063530"/>
            <a:ext cx="0" cy="304200"/>
          </a:xfrm>
          <a:prstGeom prst="straightConnector1">
            <a:avLst/>
          </a:prstGeom>
          <a:noFill/>
          <a:ln w="19050" cap="flat" cmpd="sng">
            <a:solidFill>
              <a:srgbClr val="595959"/>
            </a:solidFill>
            <a:prstDash val="dash"/>
            <a:round/>
            <a:headEnd type="none" w="med" len="med"/>
            <a:tailEnd type="none" w="med" len="med"/>
          </a:ln>
        </p:spPr>
      </p:cxnSp>
      <p:cxnSp>
        <p:nvCxnSpPr>
          <p:cNvPr id="175" name="Google Shape;175;p26"/>
          <p:cNvCxnSpPr/>
          <p:nvPr/>
        </p:nvCxnSpPr>
        <p:spPr>
          <a:xfrm>
            <a:off x="2302483" y="1591308"/>
            <a:ext cx="0" cy="304200"/>
          </a:xfrm>
          <a:prstGeom prst="straightConnector1">
            <a:avLst/>
          </a:prstGeom>
          <a:noFill/>
          <a:ln w="19050" cap="flat" cmpd="sng">
            <a:solidFill>
              <a:srgbClr val="595959"/>
            </a:solidFill>
            <a:prstDash val="dash"/>
            <a:round/>
            <a:headEnd type="none" w="med" len="med"/>
            <a:tailEnd type="none" w="med" len="med"/>
          </a:ln>
        </p:spPr>
      </p:cxnSp>
      <p:cxnSp>
        <p:nvCxnSpPr>
          <p:cNvPr id="177" name="Google Shape;177;p26"/>
          <p:cNvCxnSpPr/>
          <p:nvPr/>
        </p:nvCxnSpPr>
        <p:spPr>
          <a:xfrm>
            <a:off x="801963" y="1591308"/>
            <a:ext cx="0" cy="304200"/>
          </a:xfrm>
          <a:prstGeom prst="straightConnector1">
            <a:avLst/>
          </a:prstGeom>
          <a:noFill/>
          <a:ln w="19050" cap="flat" cmpd="sng">
            <a:solidFill>
              <a:srgbClr val="595959"/>
            </a:solidFill>
            <a:prstDash val="dash"/>
            <a:round/>
            <a:headEnd type="none" w="med" len="med"/>
            <a:tailEnd type="none" w="med" len="med"/>
          </a:ln>
        </p:spPr>
      </p:cxnSp>
      <p:cxnSp>
        <p:nvCxnSpPr>
          <p:cNvPr id="182" name="Google Shape;182;p26"/>
          <p:cNvCxnSpPr/>
          <p:nvPr/>
        </p:nvCxnSpPr>
        <p:spPr>
          <a:xfrm>
            <a:off x="3025194" y="2839645"/>
            <a:ext cx="0" cy="304200"/>
          </a:xfrm>
          <a:prstGeom prst="straightConnector1">
            <a:avLst/>
          </a:prstGeom>
          <a:noFill/>
          <a:ln w="19050" cap="flat" cmpd="sng">
            <a:solidFill>
              <a:srgbClr val="595959"/>
            </a:solidFill>
            <a:prstDash val="solid"/>
            <a:round/>
            <a:headEnd type="none" w="med" len="med"/>
            <a:tailEnd type="none" w="med" len="med"/>
          </a:ln>
        </p:spPr>
      </p:cxnSp>
      <p:cxnSp>
        <p:nvCxnSpPr>
          <p:cNvPr id="183" name="Google Shape;183;p26"/>
          <p:cNvCxnSpPr/>
          <p:nvPr/>
        </p:nvCxnSpPr>
        <p:spPr>
          <a:xfrm>
            <a:off x="1700948" y="2839645"/>
            <a:ext cx="0" cy="304200"/>
          </a:xfrm>
          <a:prstGeom prst="straightConnector1">
            <a:avLst/>
          </a:prstGeom>
          <a:noFill/>
          <a:ln w="19050" cap="flat" cmpd="sng">
            <a:solidFill>
              <a:srgbClr val="595959"/>
            </a:solidFill>
            <a:prstDash val="solid"/>
            <a:round/>
            <a:headEnd type="none" w="med" len="med"/>
            <a:tailEnd type="none" w="med" len="med"/>
          </a:ln>
        </p:spPr>
      </p:cxnSp>
      <p:pic>
        <p:nvPicPr>
          <p:cNvPr id="184" name="Google Shape;184;p26"/>
          <p:cNvPicPr preferRelativeResize="0"/>
          <p:nvPr/>
        </p:nvPicPr>
        <p:blipFill>
          <a:blip r:embed="rId8">
            <a:alphaModFix/>
          </a:blip>
          <a:stretch>
            <a:fillRect/>
          </a:stretch>
        </p:blipFill>
        <p:spPr>
          <a:xfrm>
            <a:off x="1181105" y="3275626"/>
            <a:ext cx="452817" cy="452818"/>
          </a:xfrm>
          <a:prstGeom prst="rect">
            <a:avLst/>
          </a:prstGeom>
          <a:noFill/>
          <a:ln>
            <a:noFill/>
          </a:ln>
        </p:spPr>
      </p:pic>
      <p:cxnSp>
        <p:nvCxnSpPr>
          <p:cNvPr id="185" name="Google Shape;185;p26"/>
          <p:cNvCxnSpPr/>
          <p:nvPr/>
        </p:nvCxnSpPr>
        <p:spPr>
          <a:xfrm>
            <a:off x="1091333" y="3319667"/>
            <a:ext cx="0" cy="364800"/>
          </a:xfrm>
          <a:prstGeom prst="straightConnector1">
            <a:avLst/>
          </a:prstGeom>
          <a:noFill/>
          <a:ln w="19050" cap="flat" cmpd="sng">
            <a:solidFill>
              <a:srgbClr val="595959"/>
            </a:solidFill>
            <a:prstDash val="dash"/>
            <a:round/>
            <a:headEnd type="none" w="med" len="med"/>
            <a:tailEnd type="none" w="med" len="med"/>
          </a:ln>
        </p:spPr>
      </p:cxnSp>
      <p:cxnSp>
        <p:nvCxnSpPr>
          <p:cNvPr id="187" name="Google Shape;187;p26"/>
          <p:cNvCxnSpPr/>
          <p:nvPr/>
        </p:nvCxnSpPr>
        <p:spPr>
          <a:xfrm>
            <a:off x="1685283" y="3319667"/>
            <a:ext cx="0" cy="364800"/>
          </a:xfrm>
          <a:prstGeom prst="straightConnector1">
            <a:avLst/>
          </a:prstGeom>
          <a:noFill/>
          <a:ln w="19050" cap="flat" cmpd="sng">
            <a:solidFill>
              <a:srgbClr val="595959"/>
            </a:solidFill>
            <a:prstDash val="dash"/>
            <a:round/>
            <a:headEnd type="none" w="med" len="med"/>
            <a:tailEnd type="none" w="med" len="med"/>
          </a:ln>
        </p:spPr>
      </p:cxnSp>
      <p:pic>
        <p:nvPicPr>
          <p:cNvPr id="189" name="Google Shape;189;p26"/>
          <p:cNvPicPr preferRelativeResize="0"/>
          <p:nvPr/>
        </p:nvPicPr>
        <p:blipFill>
          <a:blip r:embed="rId8">
            <a:alphaModFix/>
          </a:blip>
          <a:stretch>
            <a:fillRect/>
          </a:stretch>
        </p:blipFill>
        <p:spPr>
          <a:xfrm>
            <a:off x="6995766" y="634050"/>
            <a:ext cx="378852" cy="378853"/>
          </a:xfrm>
          <a:prstGeom prst="rect">
            <a:avLst/>
          </a:prstGeom>
          <a:noFill/>
          <a:ln>
            <a:noFill/>
          </a:ln>
        </p:spPr>
      </p:pic>
      <p:sp>
        <p:nvSpPr>
          <p:cNvPr id="190" name="Google Shape;190;p26"/>
          <p:cNvSpPr txBox="1"/>
          <p:nvPr/>
        </p:nvSpPr>
        <p:spPr>
          <a:xfrm>
            <a:off x="7347961" y="638452"/>
            <a:ext cx="970200" cy="36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000">
                <a:solidFill>
                  <a:srgbClr val="595959"/>
                </a:solidFill>
                <a:latin typeface="Sora Light"/>
                <a:ea typeface="Sora Light"/>
                <a:cs typeface="Sora Light"/>
                <a:sym typeface="Sora Light"/>
              </a:rPr>
              <a:t>JORNAL</a:t>
            </a:r>
            <a:endParaRPr sz="1000">
              <a:solidFill>
                <a:srgbClr val="595959"/>
              </a:solidFill>
              <a:latin typeface="Sora Light"/>
              <a:ea typeface="Sora Light"/>
              <a:cs typeface="Sora Light"/>
              <a:sym typeface="Sora Light"/>
            </a:endParaRPr>
          </a:p>
        </p:txBody>
      </p:sp>
      <p:sp>
        <p:nvSpPr>
          <p:cNvPr id="191" name="Google Shape;191;p26"/>
          <p:cNvSpPr txBox="1"/>
          <p:nvPr/>
        </p:nvSpPr>
        <p:spPr>
          <a:xfrm>
            <a:off x="1339408" y="2522369"/>
            <a:ext cx="589029" cy="2690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1000" b="1" dirty="0">
                <a:solidFill>
                  <a:srgbClr val="595959"/>
                </a:solidFill>
                <a:latin typeface="Sora"/>
                <a:ea typeface="Sora"/>
                <a:cs typeface="Sora"/>
                <a:sym typeface="Sora"/>
              </a:rPr>
              <a:t>19</a:t>
            </a:r>
            <a:endParaRPr sz="1000" b="1" dirty="0">
              <a:solidFill>
                <a:srgbClr val="595959"/>
              </a:solidFill>
              <a:latin typeface="Sora"/>
              <a:ea typeface="Sora"/>
              <a:cs typeface="Sora"/>
              <a:sym typeface="Sora"/>
            </a:endParaRPr>
          </a:p>
        </p:txBody>
      </p:sp>
      <p:sp>
        <p:nvSpPr>
          <p:cNvPr id="192" name="Google Shape;192;p26"/>
          <p:cNvSpPr txBox="1"/>
          <p:nvPr/>
        </p:nvSpPr>
        <p:spPr>
          <a:xfrm>
            <a:off x="2095714" y="2577734"/>
            <a:ext cx="413400" cy="29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1000" b="1" dirty="0">
                <a:solidFill>
                  <a:srgbClr val="595959"/>
                </a:solidFill>
                <a:latin typeface="Sora"/>
                <a:ea typeface="Sora"/>
                <a:cs typeface="Sora"/>
                <a:sym typeface="Sora"/>
              </a:rPr>
              <a:t>21</a:t>
            </a:r>
            <a:endParaRPr sz="1000" b="1" dirty="0">
              <a:solidFill>
                <a:srgbClr val="595959"/>
              </a:solidFill>
              <a:latin typeface="Sora"/>
              <a:ea typeface="Sora"/>
              <a:cs typeface="Sora"/>
              <a:sym typeface="Sora"/>
            </a:endParaRPr>
          </a:p>
        </p:txBody>
      </p:sp>
      <p:sp>
        <p:nvSpPr>
          <p:cNvPr id="193" name="Google Shape;193;p26"/>
          <p:cNvSpPr txBox="1"/>
          <p:nvPr/>
        </p:nvSpPr>
        <p:spPr>
          <a:xfrm>
            <a:off x="2851940" y="2577734"/>
            <a:ext cx="413400" cy="29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1000" b="1" dirty="0">
                <a:solidFill>
                  <a:srgbClr val="595959"/>
                </a:solidFill>
                <a:latin typeface="Sora"/>
                <a:ea typeface="Sora"/>
                <a:cs typeface="Sora"/>
                <a:sym typeface="Sora"/>
              </a:rPr>
              <a:t>24</a:t>
            </a:r>
            <a:endParaRPr sz="1000" b="1" dirty="0">
              <a:solidFill>
                <a:srgbClr val="595959"/>
              </a:solidFill>
              <a:latin typeface="Sora"/>
              <a:ea typeface="Sora"/>
              <a:cs typeface="Sora"/>
              <a:sym typeface="Sora"/>
            </a:endParaRPr>
          </a:p>
        </p:txBody>
      </p:sp>
      <p:sp>
        <p:nvSpPr>
          <p:cNvPr id="194" name="Google Shape;194;p26"/>
          <p:cNvSpPr txBox="1"/>
          <p:nvPr/>
        </p:nvSpPr>
        <p:spPr>
          <a:xfrm>
            <a:off x="3608145" y="2577734"/>
            <a:ext cx="413400" cy="29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595959"/>
              </a:solidFill>
              <a:latin typeface="Sora"/>
              <a:ea typeface="Sora"/>
              <a:cs typeface="Sora"/>
              <a:sym typeface="Sora"/>
            </a:endParaRPr>
          </a:p>
        </p:txBody>
      </p:sp>
      <p:sp>
        <p:nvSpPr>
          <p:cNvPr id="195" name="Google Shape;195;p26"/>
          <p:cNvSpPr txBox="1"/>
          <p:nvPr/>
        </p:nvSpPr>
        <p:spPr>
          <a:xfrm>
            <a:off x="4364360" y="2577734"/>
            <a:ext cx="413400" cy="29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595959"/>
              </a:solidFill>
              <a:latin typeface="Sora"/>
              <a:ea typeface="Sora"/>
              <a:cs typeface="Sora"/>
              <a:sym typeface="Sora"/>
            </a:endParaRPr>
          </a:p>
        </p:txBody>
      </p:sp>
      <p:sp>
        <p:nvSpPr>
          <p:cNvPr id="196" name="Google Shape;196;p26"/>
          <p:cNvSpPr txBox="1"/>
          <p:nvPr/>
        </p:nvSpPr>
        <p:spPr>
          <a:xfrm>
            <a:off x="5120565" y="2577734"/>
            <a:ext cx="413400" cy="29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595959"/>
              </a:solidFill>
              <a:latin typeface="Sora"/>
              <a:ea typeface="Sora"/>
              <a:cs typeface="Sora"/>
              <a:sym typeface="Sora"/>
            </a:endParaRPr>
          </a:p>
        </p:txBody>
      </p:sp>
      <p:sp>
        <p:nvSpPr>
          <p:cNvPr id="197" name="Google Shape;197;p26"/>
          <p:cNvSpPr txBox="1"/>
          <p:nvPr/>
        </p:nvSpPr>
        <p:spPr>
          <a:xfrm>
            <a:off x="5876769" y="2577734"/>
            <a:ext cx="413400" cy="29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1000" b="1" dirty="0">
                <a:solidFill>
                  <a:srgbClr val="595959"/>
                </a:solidFill>
                <a:latin typeface="Sora"/>
                <a:ea typeface="Sora"/>
                <a:cs typeface="Sora"/>
                <a:sym typeface="Sora"/>
              </a:rPr>
              <a:t>-</a:t>
            </a:r>
            <a:endParaRPr sz="1000" b="1" dirty="0">
              <a:solidFill>
                <a:srgbClr val="595959"/>
              </a:solidFill>
              <a:latin typeface="Sora"/>
              <a:ea typeface="Sora"/>
              <a:cs typeface="Sora"/>
              <a:sym typeface="Sora"/>
            </a:endParaRPr>
          </a:p>
        </p:txBody>
      </p:sp>
      <p:sp>
        <p:nvSpPr>
          <p:cNvPr id="3" name="Google Shape;192;p26">
            <a:extLst>
              <a:ext uri="{FF2B5EF4-FFF2-40B4-BE49-F238E27FC236}">
                <a16:creationId xmlns:a16="http://schemas.microsoft.com/office/drawing/2014/main" id="{1C13DF92-070E-A370-34D7-8CA043B0D38B}"/>
              </a:ext>
            </a:extLst>
          </p:cNvPr>
          <p:cNvSpPr txBox="1"/>
          <p:nvPr/>
        </p:nvSpPr>
        <p:spPr>
          <a:xfrm>
            <a:off x="847169" y="2592588"/>
            <a:ext cx="500214" cy="29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1000" b="1" dirty="0">
                <a:solidFill>
                  <a:srgbClr val="595959"/>
                </a:solidFill>
                <a:latin typeface="Sora"/>
                <a:ea typeface="Sora"/>
                <a:cs typeface="Sora"/>
                <a:sym typeface="Sora"/>
              </a:rPr>
              <a:t>16</a:t>
            </a:r>
            <a:endParaRPr sz="1000" b="1" dirty="0">
              <a:solidFill>
                <a:srgbClr val="595959"/>
              </a:solidFill>
              <a:latin typeface="Sora"/>
              <a:ea typeface="Sora"/>
              <a:cs typeface="Sora"/>
              <a:sym typeface="So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7"/>
          <p:cNvPicPr preferRelativeResize="0"/>
          <p:nvPr/>
        </p:nvPicPr>
        <p:blipFill>
          <a:blip r:embed="rId3">
            <a:alphaModFix/>
          </a:blip>
          <a:stretch>
            <a:fillRect/>
          </a:stretch>
        </p:blipFill>
        <p:spPr>
          <a:xfrm>
            <a:off x="0" y="0"/>
            <a:ext cx="9144018" cy="5143501"/>
          </a:xfrm>
          <a:prstGeom prst="rect">
            <a:avLst/>
          </a:prstGeom>
          <a:noFill/>
          <a:ln>
            <a:noFill/>
          </a:ln>
        </p:spPr>
      </p:pic>
      <p:sp>
        <p:nvSpPr>
          <p:cNvPr id="203" name="Google Shape;203;p27"/>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distribuição de verba</a:t>
            </a:r>
            <a:endParaRPr sz="3950">
              <a:solidFill>
                <a:schemeClr val="lt1"/>
              </a:solidFill>
              <a:latin typeface="Sora Light"/>
              <a:ea typeface="Sora Light"/>
              <a:cs typeface="Sora Light"/>
              <a:sym typeface="Sora Light"/>
            </a:endParaRPr>
          </a:p>
        </p:txBody>
      </p:sp>
      <p:graphicFrame>
        <p:nvGraphicFramePr>
          <p:cNvPr id="2" name="Gráfico 1">
            <a:extLst>
              <a:ext uri="{FF2B5EF4-FFF2-40B4-BE49-F238E27FC236}">
                <a16:creationId xmlns:a16="http://schemas.microsoft.com/office/drawing/2014/main" id="{BB6B2B6A-5140-D95B-74C1-E2A24B22ECC5}"/>
              </a:ext>
            </a:extLst>
          </p:cNvPr>
          <p:cNvGraphicFramePr/>
          <p:nvPr>
            <p:extLst>
              <p:ext uri="{D42A27DB-BD31-4B8C-83A1-F6EECF244321}">
                <p14:modId xmlns:p14="http://schemas.microsoft.com/office/powerpoint/2010/main" val="2789370218"/>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8"/>
          <p:cNvPicPr preferRelativeResize="0"/>
          <p:nvPr/>
        </p:nvPicPr>
        <p:blipFill>
          <a:blip r:embed="rId3">
            <a:alphaModFix/>
          </a:blip>
          <a:stretch>
            <a:fillRect/>
          </a:stretch>
        </p:blipFill>
        <p:spPr>
          <a:xfrm>
            <a:off x="0" y="0"/>
            <a:ext cx="9144018" cy="5143501"/>
          </a:xfrm>
          <a:prstGeom prst="rect">
            <a:avLst/>
          </a:prstGeom>
          <a:noFill/>
          <a:ln>
            <a:noFill/>
          </a:ln>
        </p:spPr>
      </p:pic>
      <p:sp>
        <p:nvSpPr>
          <p:cNvPr id="210" name="Google Shape;210;p28"/>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jornada de mídia</a:t>
            </a:r>
            <a:endParaRPr sz="3950">
              <a:solidFill>
                <a:schemeClr val="lt1"/>
              </a:solidFill>
              <a:latin typeface="Sora Light"/>
              <a:ea typeface="Sora Light"/>
              <a:cs typeface="Sora Light"/>
              <a:sym typeface="Sora Light"/>
            </a:endParaRPr>
          </a:p>
        </p:txBody>
      </p:sp>
      <p:pic>
        <p:nvPicPr>
          <p:cNvPr id="211" name="Google Shape;211;p28"/>
          <p:cNvPicPr preferRelativeResize="0"/>
          <p:nvPr/>
        </p:nvPicPr>
        <p:blipFill>
          <a:blip r:embed="rId4">
            <a:alphaModFix/>
          </a:blip>
          <a:stretch>
            <a:fillRect/>
          </a:stretch>
        </p:blipFill>
        <p:spPr>
          <a:xfrm>
            <a:off x="431803" y="1474563"/>
            <a:ext cx="1161001" cy="1238768"/>
          </a:xfrm>
          <a:prstGeom prst="rect">
            <a:avLst/>
          </a:prstGeom>
          <a:noFill/>
          <a:ln>
            <a:noFill/>
          </a:ln>
        </p:spPr>
      </p:pic>
      <p:pic>
        <p:nvPicPr>
          <p:cNvPr id="212" name="Google Shape;212;p28"/>
          <p:cNvPicPr preferRelativeResize="0"/>
          <p:nvPr/>
        </p:nvPicPr>
        <p:blipFill>
          <a:blip r:embed="rId5">
            <a:alphaModFix/>
          </a:blip>
          <a:stretch>
            <a:fillRect/>
          </a:stretch>
        </p:blipFill>
        <p:spPr>
          <a:xfrm>
            <a:off x="7551210" y="3479445"/>
            <a:ext cx="1161001" cy="1234981"/>
          </a:xfrm>
          <a:prstGeom prst="rect">
            <a:avLst/>
          </a:prstGeom>
          <a:noFill/>
          <a:ln>
            <a:noFill/>
          </a:ln>
        </p:spPr>
      </p:pic>
      <p:pic>
        <p:nvPicPr>
          <p:cNvPr id="213" name="Google Shape;213;p28"/>
          <p:cNvPicPr preferRelativeResize="0"/>
          <p:nvPr/>
        </p:nvPicPr>
        <p:blipFill>
          <a:blip r:embed="rId6">
            <a:alphaModFix/>
          </a:blip>
          <a:stretch>
            <a:fillRect/>
          </a:stretch>
        </p:blipFill>
        <p:spPr>
          <a:xfrm>
            <a:off x="3310164" y="1376414"/>
            <a:ext cx="580500" cy="617489"/>
          </a:xfrm>
          <a:prstGeom prst="rect">
            <a:avLst/>
          </a:prstGeom>
          <a:noFill/>
          <a:ln>
            <a:noFill/>
          </a:ln>
        </p:spPr>
      </p:pic>
      <p:pic>
        <p:nvPicPr>
          <p:cNvPr id="214" name="Google Shape;214;p28"/>
          <p:cNvPicPr preferRelativeResize="0"/>
          <p:nvPr/>
        </p:nvPicPr>
        <p:blipFill>
          <a:blip r:embed="rId7">
            <a:alphaModFix/>
          </a:blip>
          <a:stretch>
            <a:fillRect/>
          </a:stretch>
        </p:blipFill>
        <p:spPr>
          <a:xfrm>
            <a:off x="431794" y="2076843"/>
            <a:ext cx="7740000" cy="2108932"/>
          </a:xfrm>
          <a:prstGeom prst="rect">
            <a:avLst/>
          </a:prstGeom>
          <a:noFill/>
          <a:ln>
            <a:noFill/>
          </a:ln>
        </p:spPr>
      </p:pic>
      <p:sp>
        <p:nvSpPr>
          <p:cNvPr id="215" name="Google Shape;215;p28"/>
          <p:cNvSpPr/>
          <p:nvPr/>
        </p:nvSpPr>
        <p:spPr>
          <a:xfrm>
            <a:off x="2022750" y="1476450"/>
            <a:ext cx="1287300" cy="1235100"/>
          </a:xfrm>
          <a:prstGeom prst="ellipse">
            <a:avLst/>
          </a:prstGeom>
          <a:solidFill>
            <a:srgbClr val="F8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txBox="1"/>
          <p:nvPr/>
        </p:nvSpPr>
        <p:spPr>
          <a:xfrm>
            <a:off x="2022753" y="1675760"/>
            <a:ext cx="1287300" cy="83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1100" b="1">
                <a:solidFill>
                  <a:srgbClr val="FFFFFF"/>
                </a:solidFill>
                <a:latin typeface="Sora"/>
                <a:ea typeface="Sora"/>
                <a:cs typeface="Sora"/>
                <a:sym typeface="Sora"/>
              </a:rPr>
              <a:t>MOBILE</a:t>
            </a:r>
            <a:endParaRPr sz="1100" b="1">
              <a:solidFill>
                <a:srgbClr val="FFFFFF"/>
              </a:solidFill>
              <a:latin typeface="Sora"/>
              <a:ea typeface="Sora"/>
              <a:cs typeface="Sora"/>
              <a:sym typeface="Sora"/>
            </a:endParaRPr>
          </a:p>
          <a:p>
            <a:pPr marL="0" lvl="0" indent="0" algn="ctr" rtl="0">
              <a:lnSpc>
                <a:spcPct val="115000"/>
              </a:lnSpc>
              <a:spcBef>
                <a:spcPts val="0"/>
              </a:spcBef>
              <a:spcAft>
                <a:spcPts val="0"/>
              </a:spcAft>
              <a:buNone/>
            </a:pPr>
            <a:r>
              <a:rPr lang="pt-BR" sz="1100">
                <a:solidFill>
                  <a:srgbClr val="FFFFFF"/>
                </a:solidFill>
                <a:latin typeface="Sora Light"/>
                <a:ea typeface="Sora Light"/>
                <a:cs typeface="Sora Light"/>
                <a:sym typeface="Sora Light"/>
              </a:rPr>
              <a:t>TV</a:t>
            </a:r>
            <a:endParaRPr sz="1100">
              <a:solidFill>
                <a:srgbClr val="FFFFFF"/>
              </a:solidFill>
              <a:latin typeface="Sora Light"/>
              <a:ea typeface="Sora Light"/>
              <a:cs typeface="Sora Light"/>
              <a:sym typeface="Sora Light"/>
            </a:endParaRPr>
          </a:p>
          <a:p>
            <a:pPr marL="0" lvl="0" indent="0" algn="ctr" rtl="0">
              <a:lnSpc>
                <a:spcPct val="115000"/>
              </a:lnSpc>
              <a:spcBef>
                <a:spcPts val="0"/>
              </a:spcBef>
              <a:spcAft>
                <a:spcPts val="0"/>
              </a:spcAft>
              <a:buNone/>
            </a:pPr>
            <a:r>
              <a:rPr lang="pt-BR" sz="1100">
                <a:solidFill>
                  <a:srgbClr val="FFFFFF"/>
                </a:solidFill>
                <a:latin typeface="Sora Light"/>
                <a:ea typeface="Sora Light"/>
                <a:cs typeface="Sora Light"/>
                <a:sym typeface="Sora Light"/>
              </a:rPr>
              <a:t>RÁDIO</a:t>
            </a:r>
            <a:endParaRPr sz="1100">
              <a:solidFill>
                <a:srgbClr val="FFFFFF"/>
              </a:solidFill>
              <a:latin typeface="Sora Light"/>
              <a:ea typeface="Sora Light"/>
              <a:cs typeface="Sora Light"/>
              <a:sym typeface="Sora Light"/>
            </a:endParaRPr>
          </a:p>
        </p:txBody>
      </p:sp>
      <p:sp>
        <p:nvSpPr>
          <p:cNvPr id="217" name="Google Shape;217;p28"/>
          <p:cNvSpPr/>
          <p:nvPr/>
        </p:nvSpPr>
        <p:spPr>
          <a:xfrm>
            <a:off x="5394550" y="3479450"/>
            <a:ext cx="1287300" cy="1235100"/>
          </a:xfrm>
          <a:prstGeom prst="ellipse">
            <a:avLst/>
          </a:prstGeom>
          <a:solidFill>
            <a:srgbClr val="F8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3658101" y="2445950"/>
            <a:ext cx="1287300" cy="1235100"/>
          </a:xfrm>
          <a:prstGeom prst="ellipse">
            <a:avLst/>
          </a:prstGeom>
          <a:solidFill>
            <a:srgbClr val="F8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txBox="1"/>
          <p:nvPr/>
        </p:nvSpPr>
        <p:spPr>
          <a:xfrm>
            <a:off x="3620575" y="2812850"/>
            <a:ext cx="1362600" cy="50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1100" b="1">
                <a:solidFill>
                  <a:srgbClr val="FFFFFF"/>
                </a:solidFill>
                <a:latin typeface="Sora"/>
                <a:ea typeface="Sora"/>
                <a:cs typeface="Sora"/>
                <a:sym typeface="Sora"/>
              </a:rPr>
              <a:t>DESKTOP</a:t>
            </a:r>
            <a:endParaRPr sz="1100" b="1">
              <a:solidFill>
                <a:srgbClr val="FFFFFF"/>
              </a:solidFill>
              <a:latin typeface="Sora"/>
              <a:ea typeface="Sora"/>
              <a:cs typeface="Sora"/>
              <a:sym typeface="Sora"/>
            </a:endParaRPr>
          </a:p>
          <a:p>
            <a:pPr marL="0" lvl="0" indent="0" algn="ctr" rtl="0">
              <a:lnSpc>
                <a:spcPct val="115000"/>
              </a:lnSpc>
              <a:spcBef>
                <a:spcPts val="0"/>
              </a:spcBef>
              <a:spcAft>
                <a:spcPts val="0"/>
              </a:spcAft>
              <a:buNone/>
            </a:pPr>
            <a:r>
              <a:rPr lang="pt-BR" sz="1100">
                <a:solidFill>
                  <a:srgbClr val="FFFFFF"/>
                </a:solidFill>
                <a:latin typeface="Sora Light"/>
                <a:ea typeface="Sora Light"/>
                <a:cs typeface="Sora Light"/>
                <a:sym typeface="Sora Light"/>
              </a:rPr>
              <a:t>JORNAL</a:t>
            </a:r>
            <a:endParaRPr sz="1100">
              <a:solidFill>
                <a:srgbClr val="FFFFFF"/>
              </a:solidFill>
              <a:latin typeface="Sora Light"/>
              <a:ea typeface="Sora Light"/>
              <a:cs typeface="Sora Light"/>
              <a:sym typeface="Sora Light"/>
            </a:endParaRPr>
          </a:p>
          <a:p>
            <a:pPr marL="0" lvl="0" indent="0" algn="ctr" rtl="0">
              <a:lnSpc>
                <a:spcPct val="115000"/>
              </a:lnSpc>
              <a:spcBef>
                <a:spcPts val="0"/>
              </a:spcBef>
              <a:spcAft>
                <a:spcPts val="0"/>
              </a:spcAft>
              <a:buNone/>
            </a:pPr>
            <a:r>
              <a:rPr lang="pt-BR" sz="1100">
                <a:solidFill>
                  <a:srgbClr val="FFFFFF"/>
                </a:solidFill>
                <a:latin typeface="Sora Light"/>
                <a:ea typeface="Sora Light"/>
                <a:cs typeface="Sora Light"/>
                <a:sym typeface="Sora Light"/>
              </a:rPr>
              <a:t>RÁDIO</a:t>
            </a:r>
            <a:endParaRPr sz="1100">
              <a:solidFill>
                <a:srgbClr val="FFFFFF"/>
              </a:solidFill>
              <a:latin typeface="Sora Light"/>
              <a:ea typeface="Sora Light"/>
              <a:cs typeface="Sora Light"/>
              <a:sym typeface="Sora Light"/>
            </a:endParaRPr>
          </a:p>
          <a:p>
            <a:pPr marL="0" lvl="0" indent="0" algn="ctr" rtl="0">
              <a:lnSpc>
                <a:spcPct val="115000"/>
              </a:lnSpc>
              <a:spcBef>
                <a:spcPts val="0"/>
              </a:spcBef>
              <a:spcAft>
                <a:spcPts val="0"/>
              </a:spcAft>
              <a:buNone/>
            </a:pPr>
            <a:r>
              <a:rPr lang="pt-BR" sz="1100">
                <a:solidFill>
                  <a:srgbClr val="FFFFFF"/>
                </a:solidFill>
                <a:latin typeface="Sora Light"/>
                <a:ea typeface="Sora Light"/>
                <a:cs typeface="Sora Light"/>
                <a:sym typeface="Sora Light"/>
              </a:rPr>
              <a:t>OOH</a:t>
            </a:r>
            <a:endParaRPr sz="1100" b="1">
              <a:solidFill>
                <a:srgbClr val="FFFFFF"/>
              </a:solidFill>
              <a:latin typeface="Sora"/>
              <a:ea typeface="Sora"/>
              <a:cs typeface="Sora"/>
              <a:sym typeface="Sora"/>
            </a:endParaRPr>
          </a:p>
        </p:txBody>
      </p:sp>
      <p:sp>
        <p:nvSpPr>
          <p:cNvPr id="220" name="Google Shape;220;p28"/>
          <p:cNvSpPr txBox="1"/>
          <p:nvPr/>
        </p:nvSpPr>
        <p:spPr>
          <a:xfrm>
            <a:off x="5394572" y="3729148"/>
            <a:ext cx="1287300" cy="83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1100" b="1">
                <a:solidFill>
                  <a:srgbClr val="FFFFFF"/>
                </a:solidFill>
                <a:latin typeface="Sora"/>
                <a:ea typeface="Sora"/>
                <a:cs typeface="Sora"/>
                <a:sym typeface="Sora"/>
              </a:rPr>
              <a:t>MOBILE</a:t>
            </a:r>
            <a:endParaRPr sz="1100" b="1">
              <a:solidFill>
                <a:srgbClr val="FFFFFF"/>
              </a:solidFill>
              <a:latin typeface="Sora"/>
              <a:ea typeface="Sora"/>
              <a:cs typeface="Sora"/>
              <a:sym typeface="Sora"/>
            </a:endParaRPr>
          </a:p>
          <a:p>
            <a:pPr marL="0" lvl="0" indent="0" algn="ctr" rtl="0">
              <a:lnSpc>
                <a:spcPct val="115000"/>
              </a:lnSpc>
              <a:spcBef>
                <a:spcPts val="0"/>
              </a:spcBef>
              <a:spcAft>
                <a:spcPts val="0"/>
              </a:spcAft>
              <a:buNone/>
            </a:pPr>
            <a:r>
              <a:rPr lang="pt-BR" sz="1100">
                <a:solidFill>
                  <a:srgbClr val="FFFFFF"/>
                </a:solidFill>
                <a:latin typeface="Sora Light"/>
                <a:ea typeface="Sora Light"/>
                <a:cs typeface="Sora Light"/>
                <a:sym typeface="Sora Light"/>
              </a:rPr>
              <a:t>TV</a:t>
            </a:r>
            <a:endParaRPr sz="1100" b="1">
              <a:solidFill>
                <a:srgbClr val="FFFFFF"/>
              </a:solidFill>
              <a:latin typeface="Sora"/>
              <a:ea typeface="Sora"/>
              <a:cs typeface="Sora"/>
              <a:sym typeface="Sora"/>
            </a:endParaRPr>
          </a:p>
        </p:txBody>
      </p:sp>
      <p:pic>
        <p:nvPicPr>
          <p:cNvPr id="221" name="Google Shape;221;p28"/>
          <p:cNvPicPr preferRelativeResize="0"/>
          <p:nvPr/>
        </p:nvPicPr>
        <p:blipFill>
          <a:blip r:embed="rId8">
            <a:alphaModFix/>
          </a:blip>
          <a:stretch>
            <a:fillRect/>
          </a:stretch>
        </p:blipFill>
        <p:spPr>
          <a:xfrm>
            <a:off x="4945537" y="2332722"/>
            <a:ext cx="580500" cy="619277"/>
          </a:xfrm>
          <a:prstGeom prst="rect">
            <a:avLst/>
          </a:prstGeom>
          <a:noFill/>
          <a:ln>
            <a:noFill/>
          </a:ln>
        </p:spPr>
      </p:pic>
      <p:pic>
        <p:nvPicPr>
          <p:cNvPr id="222" name="Google Shape;222;p28"/>
          <p:cNvPicPr preferRelativeResize="0"/>
          <p:nvPr/>
        </p:nvPicPr>
        <p:blipFill>
          <a:blip r:embed="rId6">
            <a:alphaModFix/>
          </a:blip>
          <a:stretch>
            <a:fillRect/>
          </a:stretch>
        </p:blipFill>
        <p:spPr>
          <a:xfrm>
            <a:off x="6681989" y="3398164"/>
            <a:ext cx="580500" cy="6174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29"/>
          <p:cNvPicPr preferRelativeResize="0"/>
          <p:nvPr/>
        </p:nvPicPr>
        <p:blipFill>
          <a:blip r:embed="rId3">
            <a:alphaModFix/>
          </a:blip>
          <a:stretch>
            <a:fillRect/>
          </a:stretch>
        </p:blipFill>
        <p:spPr>
          <a:xfrm>
            <a:off x="0" y="0"/>
            <a:ext cx="9144018" cy="5143501"/>
          </a:xfrm>
          <a:prstGeom prst="rect">
            <a:avLst/>
          </a:prstGeom>
          <a:noFill/>
          <a:ln>
            <a:noFill/>
          </a:ln>
        </p:spPr>
      </p:pic>
      <p:sp>
        <p:nvSpPr>
          <p:cNvPr id="228" name="Google Shape;228;p29"/>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personas alvo</a:t>
            </a:r>
            <a:endParaRPr sz="3950">
              <a:solidFill>
                <a:schemeClr val="lt1"/>
              </a:solidFill>
              <a:latin typeface="Sora Light"/>
              <a:ea typeface="Sora Light"/>
              <a:cs typeface="Sora Light"/>
              <a:sym typeface="Sora Light"/>
            </a:endParaRPr>
          </a:p>
        </p:txBody>
      </p:sp>
      <p:pic>
        <p:nvPicPr>
          <p:cNvPr id="229" name="Google Shape;229;p29"/>
          <p:cNvPicPr preferRelativeResize="0"/>
          <p:nvPr/>
        </p:nvPicPr>
        <p:blipFill>
          <a:blip r:embed="rId4">
            <a:alphaModFix/>
          </a:blip>
          <a:stretch>
            <a:fillRect/>
          </a:stretch>
        </p:blipFill>
        <p:spPr>
          <a:xfrm>
            <a:off x="3641118" y="1170519"/>
            <a:ext cx="1266108" cy="1368417"/>
          </a:xfrm>
          <a:prstGeom prst="rect">
            <a:avLst/>
          </a:prstGeom>
          <a:noFill/>
          <a:ln>
            <a:noFill/>
          </a:ln>
        </p:spPr>
      </p:pic>
      <p:sp>
        <p:nvSpPr>
          <p:cNvPr id="230" name="Google Shape;230;p29"/>
          <p:cNvSpPr txBox="1"/>
          <p:nvPr/>
        </p:nvSpPr>
        <p:spPr>
          <a:xfrm>
            <a:off x="3641120" y="2668008"/>
            <a:ext cx="1347900" cy="382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pt-BR" sz="1300">
                <a:solidFill>
                  <a:srgbClr val="595959"/>
                </a:solidFill>
                <a:latin typeface="Sora ExtraBold"/>
                <a:ea typeface="Sora ExtraBold"/>
                <a:cs typeface="Sora ExtraBold"/>
                <a:sym typeface="Sora ExtraBold"/>
              </a:rPr>
              <a:t>MANAUS</a:t>
            </a:r>
            <a:endParaRPr sz="1300">
              <a:solidFill>
                <a:srgbClr val="595959"/>
              </a:solidFill>
              <a:latin typeface="Sora ExtraBold"/>
              <a:ea typeface="Sora ExtraBold"/>
              <a:cs typeface="Sora ExtraBold"/>
              <a:sym typeface="Sora ExtraBold"/>
            </a:endParaRPr>
          </a:p>
        </p:txBody>
      </p:sp>
      <p:sp>
        <p:nvSpPr>
          <p:cNvPr id="231" name="Google Shape;231;p29"/>
          <p:cNvSpPr txBox="1"/>
          <p:nvPr/>
        </p:nvSpPr>
        <p:spPr>
          <a:xfrm>
            <a:off x="3641125" y="3050175"/>
            <a:ext cx="2475900" cy="119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pt-BR" sz="1300">
                <a:solidFill>
                  <a:srgbClr val="595959"/>
                </a:solidFill>
                <a:latin typeface="Sora Light"/>
                <a:ea typeface="Sora Light"/>
                <a:cs typeface="Sora Light"/>
                <a:sym typeface="Sora Light"/>
              </a:rPr>
              <a:t>TV</a:t>
            </a:r>
            <a:endParaRPr sz="1300">
              <a:solidFill>
                <a:srgbClr val="595959"/>
              </a:solidFill>
              <a:latin typeface="Sora Light"/>
              <a:ea typeface="Sora Light"/>
              <a:cs typeface="Sora Light"/>
              <a:sym typeface="Sora Light"/>
            </a:endParaRPr>
          </a:p>
          <a:p>
            <a:pPr marL="0" lvl="0" indent="0" algn="l" rtl="0">
              <a:lnSpc>
                <a:spcPct val="115000"/>
              </a:lnSpc>
              <a:spcBef>
                <a:spcPts val="0"/>
              </a:spcBef>
              <a:spcAft>
                <a:spcPts val="0"/>
              </a:spcAft>
              <a:buNone/>
            </a:pPr>
            <a:r>
              <a:rPr lang="pt-BR" sz="1300">
                <a:solidFill>
                  <a:srgbClr val="595959"/>
                </a:solidFill>
                <a:latin typeface="Sora Light"/>
                <a:ea typeface="Sora Light"/>
                <a:cs typeface="Sora Light"/>
                <a:sym typeface="Sora Light"/>
              </a:rPr>
              <a:t>RÁDIO</a:t>
            </a:r>
            <a:endParaRPr sz="1300">
              <a:solidFill>
                <a:srgbClr val="595959"/>
              </a:solidFill>
              <a:latin typeface="Sora Light"/>
              <a:ea typeface="Sora Light"/>
              <a:cs typeface="Sora Light"/>
              <a:sym typeface="Sora Light"/>
            </a:endParaRPr>
          </a:p>
          <a:p>
            <a:pPr marL="0" lvl="0" indent="0" algn="l" rtl="0">
              <a:lnSpc>
                <a:spcPct val="115000"/>
              </a:lnSpc>
              <a:spcBef>
                <a:spcPts val="0"/>
              </a:spcBef>
              <a:spcAft>
                <a:spcPts val="0"/>
              </a:spcAft>
              <a:buNone/>
            </a:pPr>
            <a:r>
              <a:rPr lang="pt-BR" sz="1300">
                <a:solidFill>
                  <a:srgbClr val="595959"/>
                </a:solidFill>
                <a:latin typeface="Sora Light"/>
                <a:ea typeface="Sora Light"/>
                <a:cs typeface="Sora Light"/>
                <a:sym typeface="Sora Light"/>
              </a:rPr>
              <a:t>JORNAL</a:t>
            </a:r>
            <a:endParaRPr sz="1300">
              <a:solidFill>
                <a:srgbClr val="595959"/>
              </a:solidFill>
              <a:latin typeface="Sora Light"/>
              <a:ea typeface="Sora Light"/>
              <a:cs typeface="Sora Light"/>
              <a:sym typeface="Sora Light"/>
            </a:endParaRPr>
          </a:p>
          <a:p>
            <a:pPr marL="0" lvl="0" indent="0" algn="l" rtl="0">
              <a:lnSpc>
                <a:spcPct val="115000"/>
              </a:lnSpc>
              <a:spcBef>
                <a:spcPts val="0"/>
              </a:spcBef>
              <a:spcAft>
                <a:spcPts val="0"/>
              </a:spcAft>
              <a:buNone/>
            </a:pPr>
            <a:r>
              <a:rPr lang="pt-BR" sz="1300">
                <a:solidFill>
                  <a:srgbClr val="595959"/>
                </a:solidFill>
                <a:latin typeface="Sora Light"/>
                <a:ea typeface="Sora Light"/>
                <a:cs typeface="Sora Light"/>
                <a:sym typeface="Sora Light"/>
              </a:rPr>
              <a:t>OOH</a:t>
            </a:r>
            <a:endParaRPr sz="1300">
              <a:solidFill>
                <a:srgbClr val="595959"/>
              </a:solidFill>
              <a:latin typeface="Sora Light"/>
              <a:ea typeface="Sora Light"/>
              <a:cs typeface="Sora Light"/>
              <a:sym typeface="Sora Light"/>
            </a:endParaRPr>
          </a:p>
          <a:p>
            <a:pPr marL="0" lvl="0" indent="0" algn="l" rtl="0">
              <a:lnSpc>
                <a:spcPct val="115000"/>
              </a:lnSpc>
              <a:spcBef>
                <a:spcPts val="0"/>
              </a:spcBef>
              <a:spcAft>
                <a:spcPts val="0"/>
              </a:spcAft>
              <a:buNone/>
            </a:pPr>
            <a:r>
              <a:rPr lang="pt-BR" sz="1300">
                <a:solidFill>
                  <a:srgbClr val="595959"/>
                </a:solidFill>
                <a:latin typeface="Sora Light"/>
                <a:ea typeface="Sora Light"/>
                <a:cs typeface="Sora Light"/>
                <a:sym typeface="Sora Light"/>
              </a:rPr>
              <a:t>BANNER DIGITAL</a:t>
            </a:r>
            <a:endParaRPr sz="1300">
              <a:solidFill>
                <a:srgbClr val="595959"/>
              </a:solidFill>
              <a:latin typeface="Sora Light"/>
              <a:ea typeface="Sora Light"/>
              <a:cs typeface="Sora Light"/>
              <a:sym typeface="Sora Light"/>
            </a:endParaRPr>
          </a:p>
          <a:p>
            <a:pPr marL="0" lvl="0" indent="0" algn="l" rtl="0">
              <a:lnSpc>
                <a:spcPct val="115000"/>
              </a:lnSpc>
              <a:spcBef>
                <a:spcPts val="0"/>
              </a:spcBef>
              <a:spcAft>
                <a:spcPts val="0"/>
              </a:spcAft>
              <a:buNone/>
            </a:pPr>
            <a:r>
              <a:rPr lang="pt-BR" sz="1300">
                <a:solidFill>
                  <a:srgbClr val="595959"/>
                </a:solidFill>
                <a:latin typeface="Sora Light"/>
                <a:ea typeface="Sora Light"/>
                <a:cs typeface="Sora Light"/>
                <a:sym typeface="Sora Light"/>
              </a:rPr>
              <a:t>INFORME PUBLICITÁRIO</a:t>
            </a:r>
            <a:endParaRPr sz="1300">
              <a:solidFill>
                <a:srgbClr val="595959"/>
              </a:solidFill>
              <a:latin typeface="Sora Light"/>
              <a:ea typeface="Sora Light"/>
              <a:cs typeface="Sora Light"/>
              <a:sym typeface="Sora Light"/>
            </a:endParaRPr>
          </a:p>
          <a:p>
            <a:pPr marL="0" lvl="0" indent="0" algn="l" rtl="0">
              <a:lnSpc>
                <a:spcPct val="115000"/>
              </a:lnSpc>
              <a:spcBef>
                <a:spcPts val="0"/>
              </a:spcBef>
              <a:spcAft>
                <a:spcPts val="0"/>
              </a:spcAft>
              <a:buNone/>
            </a:pPr>
            <a:endParaRPr sz="1300">
              <a:solidFill>
                <a:srgbClr val="595959"/>
              </a:solidFill>
              <a:latin typeface="Sora ExtraBold"/>
              <a:ea typeface="Sora ExtraBold"/>
              <a:cs typeface="Sora ExtraBold"/>
              <a:sym typeface="Sora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0"/>
          <p:cNvPicPr preferRelativeResize="0"/>
          <p:nvPr/>
        </p:nvPicPr>
        <p:blipFill>
          <a:blip r:embed="rId3">
            <a:alphaModFix/>
          </a:blip>
          <a:stretch>
            <a:fillRect/>
          </a:stretch>
        </p:blipFill>
        <p:spPr>
          <a:xfrm>
            <a:off x="0" y="0"/>
            <a:ext cx="9144003" cy="5143501"/>
          </a:xfrm>
          <a:prstGeom prst="rect">
            <a:avLst/>
          </a:prstGeom>
          <a:noFill/>
          <a:ln>
            <a:noFill/>
          </a:ln>
        </p:spPr>
      </p:pic>
      <p:sp>
        <p:nvSpPr>
          <p:cNvPr id="237" name="Google Shape;237;p30"/>
          <p:cNvSpPr/>
          <p:nvPr/>
        </p:nvSpPr>
        <p:spPr>
          <a:xfrm rot="5400000">
            <a:off x="2196950" y="3666325"/>
            <a:ext cx="108000" cy="86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9144003" cy="5143490"/>
          </a:xfrm>
          <a:prstGeom prst="rect">
            <a:avLst/>
          </a:prstGeom>
          <a:noFill/>
          <a:ln>
            <a:noFill/>
          </a:ln>
        </p:spPr>
      </p:pic>
      <p:sp>
        <p:nvSpPr>
          <p:cNvPr id="61" name="Google Shape;61;p14"/>
          <p:cNvSpPr txBox="1"/>
          <p:nvPr/>
        </p:nvSpPr>
        <p:spPr>
          <a:xfrm>
            <a:off x="6187750" y="2329425"/>
            <a:ext cx="2008200" cy="796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1850" b="1">
                <a:solidFill>
                  <a:schemeClr val="dk1"/>
                </a:solidFill>
                <a:latin typeface="Sora"/>
                <a:ea typeface="Sora"/>
                <a:cs typeface="Sora"/>
                <a:sym typeface="Sora"/>
              </a:rPr>
              <a:t>Método </a:t>
            </a:r>
            <a:endParaRPr sz="1850" b="1">
              <a:solidFill>
                <a:schemeClr val="dk1"/>
              </a:solidFill>
              <a:latin typeface="Sora"/>
              <a:ea typeface="Sora"/>
              <a:cs typeface="Sora"/>
              <a:sym typeface="Sora"/>
            </a:endParaRPr>
          </a:p>
          <a:p>
            <a:pPr marL="0" lvl="0" indent="0" algn="l" rtl="0">
              <a:lnSpc>
                <a:spcPct val="115000"/>
              </a:lnSpc>
              <a:spcBef>
                <a:spcPts val="0"/>
              </a:spcBef>
              <a:spcAft>
                <a:spcPts val="0"/>
              </a:spcAft>
              <a:buNone/>
            </a:pPr>
            <a:r>
              <a:rPr lang="pt-BR" sz="1850" b="1">
                <a:solidFill>
                  <a:schemeClr val="dk1"/>
                </a:solidFill>
                <a:latin typeface="Sora"/>
                <a:ea typeface="Sora"/>
                <a:cs typeface="Sora"/>
                <a:sym typeface="Sora"/>
              </a:rPr>
              <a:t>de abordagem</a:t>
            </a:r>
            <a:endParaRPr sz="1850" b="1">
              <a:solidFill>
                <a:schemeClr val="dk1"/>
              </a:solidFill>
              <a:latin typeface="Sora"/>
              <a:ea typeface="Sora"/>
              <a:cs typeface="Sora"/>
              <a:sym typeface="So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0"/>
            <a:ext cx="9144003" cy="5143490"/>
          </a:xfrm>
          <a:prstGeom prst="rect">
            <a:avLst/>
          </a:prstGeom>
          <a:noFill/>
          <a:ln>
            <a:noFill/>
          </a:ln>
        </p:spPr>
      </p:pic>
      <p:sp>
        <p:nvSpPr>
          <p:cNvPr id="67" name="Google Shape;67;p15"/>
          <p:cNvSpPr txBox="1"/>
          <p:nvPr/>
        </p:nvSpPr>
        <p:spPr>
          <a:xfrm>
            <a:off x="162075" y="38600"/>
            <a:ext cx="45066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conceito</a:t>
            </a:r>
            <a:endParaRPr sz="3950">
              <a:solidFill>
                <a:schemeClr val="lt1"/>
              </a:solidFill>
              <a:latin typeface="Sora Light"/>
              <a:ea typeface="Sora Light"/>
              <a:cs typeface="Sora Light"/>
              <a:sym typeface="Sora Light"/>
            </a:endParaRPr>
          </a:p>
        </p:txBody>
      </p:sp>
      <p:sp>
        <p:nvSpPr>
          <p:cNvPr id="68" name="Google Shape;68;p15"/>
          <p:cNvSpPr txBox="1"/>
          <p:nvPr/>
        </p:nvSpPr>
        <p:spPr>
          <a:xfrm>
            <a:off x="1802450" y="1713925"/>
            <a:ext cx="5843400" cy="223750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1450" dirty="0">
                <a:solidFill>
                  <a:schemeClr val="dk1"/>
                </a:solidFill>
                <a:latin typeface="Sora Light"/>
                <a:ea typeface="Sora Light"/>
                <a:cs typeface="Sora Light"/>
                <a:sym typeface="Sora Light"/>
              </a:rPr>
              <a:t>A Prefeitura de Manaus, através da Semasc – Secretaria Municipal da Mulher, Assistência Social e Cidadania, está realizando uma campanha de combate a exploração do trabalho infantojuvenil nas ruas de Manaus. Precisamos divulgar essa informação e mostrar que a utilização de crianças e jovens como pedinte é crime. Por isso, vamos trabalhar com o conceito, “O trocado que você dá, financia a exploração do trabalho infantojuvenil”. </a:t>
            </a:r>
            <a:endParaRPr sz="1450" dirty="0">
              <a:solidFill>
                <a:srgbClr val="FF0000"/>
              </a:solidFill>
              <a:latin typeface="Sora Light"/>
              <a:ea typeface="Sora Light"/>
              <a:cs typeface="Sora Light"/>
              <a:sym typeface="Sora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0" y="0"/>
            <a:ext cx="9144018" cy="5143501"/>
          </a:xfrm>
          <a:prstGeom prst="rect">
            <a:avLst/>
          </a:prstGeom>
          <a:noFill/>
          <a:ln>
            <a:noFill/>
          </a:ln>
        </p:spPr>
      </p:pic>
      <p:sp>
        <p:nvSpPr>
          <p:cNvPr id="74" name="Google Shape;74;p16"/>
          <p:cNvSpPr txBox="1"/>
          <p:nvPr/>
        </p:nvSpPr>
        <p:spPr>
          <a:xfrm>
            <a:off x="1786759" y="1376855"/>
            <a:ext cx="5906813" cy="195435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1250" dirty="0">
                <a:solidFill>
                  <a:schemeClr val="tx1"/>
                </a:solidFill>
                <a:latin typeface="Sora Light"/>
                <a:ea typeface="Sora Light"/>
                <a:cs typeface="Sora Light"/>
                <a:sym typeface="Sora Light"/>
              </a:rPr>
              <a:t>Vamos trabalhar o mote “O trocado que você dá, financia a exploração do trabalho infantojuvenil” através de três situações, todas vividas nos sinais de Manaus: uma criança que vende chocolates num cruzamento; três crianças que pedem dinheiro em outro cruzamento; e uma jovem, que pede noutro sinal, mas por ser adolescente, ainda pode ser vítima de exploração sexual. O contraste da campanha está focado nos motoristas dos carros que não dão trocados para essas crianças, por perceberem a presença de um adulto que as explora como pedintes. </a:t>
            </a:r>
            <a:endParaRPr lang="pt-BR" sz="1250" dirty="0">
              <a:solidFill>
                <a:srgbClr val="FF0000"/>
              </a:solidFill>
              <a:latin typeface="Sora Light"/>
              <a:ea typeface="Sora Light"/>
              <a:cs typeface="Sora Light"/>
              <a:sym typeface="Sora Light"/>
            </a:endParaRPr>
          </a:p>
        </p:txBody>
      </p:sp>
      <p:sp>
        <p:nvSpPr>
          <p:cNvPr id="75" name="Google Shape;75;p16"/>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mensagem geral</a:t>
            </a:r>
            <a:endParaRPr sz="3950">
              <a:solidFill>
                <a:schemeClr val="lt1"/>
              </a:solidFill>
              <a:latin typeface="Sora Light"/>
              <a:ea typeface="Sora Light"/>
              <a:cs typeface="Sora Light"/>
              <a:sym typeface="Sora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0" y="0"/>
            <a:ext cx="9144018" cy="5143501"/>
          </a:xfrm>
          <a:prstGeom prst="rect">
            <a:avLst/>
          </a:prstGeom>
          <a:noFill/>
          <a:ln>
            <a:noFill/>
          </a:ln>
        </p:spPr>
      </p:pic>
      <p:sp>
        <p:nvSpPr>
          <p:cNvPr id="81" name="Google Shape;81;p17"/>
          <p:cNvSpPr txBox="1"/>
          <p:nvPr/>
        </p:nvSpPr>
        <p:spPr>
          <a:xfrm>
            <a:off x="1040524" y="1860331"/>
            <a:ext cx="6642538" cy="151192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1250" dirty="0">
                <a:solidFill>
                  <a:schemeClr val="tx1"/>
                </a:solidFill>
                <a:latin typeface="Sora Light"/>
                <a:ea typeface="Sora Light"/>
                <a:cs typeface="Sora Light"/>
                <a:sym typeface="Sora Light"/>
              </a:rPr>
              <a:t>Para que a campanha tenha força junto à população, trabalharemos com importantes informações que estarão presentes nos cartazes dos adultos que exploram as crianças: das 300 famílias que se utilizam de menores, nos sinais, metade delas recebe algum tipo de benefício federal, estadual ou municipal; e um adulto que usa uma criança como pedinte, arrecada 3 vezes mais que um sem criança.</a:t>
            </a:r>
            <a:endParaRPr sz="1250" dirty="0">
              <a:solidFill>
                <a:schemeClr val="tx1"/>
              </a:solidFill>
              <a:latin typeface="Sora Light"/>
              <a:ea typeface="Sora Light"/>
              <a:cs typeface="Sora Light"/>
              <a:sym typeface="Sora Light"/>
            </a:endParaRPr>
          </a:p>
        </p:txBody>
      </p:sp>
      <p:sp>
        <p:nvSpPr>
          <p:cNvPr id="82" name="Google Shape;82;p17"/>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objetivo geral</a:t>
            </a:r>
            <a:endParaRPr sz="3950">
              <a:solidFill>
                <a:schemeClr val="lt1"/>
              </a:solidFill>
              <a:latin typeface="Sora Light"/>
              <a:ea typeface="Sora Light"/>
              <a:cs typeface="Sora Light"/>
              <a:sym typeface="Sora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144003" cy="5143490"/>
          </a:xfrm>
          <a:prstGeom prst="rect">
            <a:avLst/>
          </a:prstGeom>
          <a:noFill/>
          <a:ln>
            <a:noFill/>
          </a:ln>
        </p:spPr>
      </p:pic>
      <p:sp>
        <p:nvSpPr>
          <p:cNvPr id="88" name="Google Shape;88;p18"/>
          <p:cNvSpPr txBox="1"/>
          <p:nvPr/>
        </p:nvSpPr>
        <p:spPr>
          <a:xfrm>
            <a:off x="6187750" y="2329425"/>
            <a:ext cx="2008200" cy="796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1850" b="1">
                <a:solidFill>
                  <a:schemeClr val="dk1"/>
                </a:solidFill>
                <a:latin typeface="Sora"/>
                <a:ea typeface="Sora"/>
                <a:cs typeface="Sora"/>
                <a:sym typeface="Sora"/>
              </a:rPr>
              <a:t>Planejamento</a:t>
            </a:r>
            <a:endParaRPr sz="1850" b="1">
              <a:solidFill>
                <a:schemeClr val="dk1"/>
              </a:solidFill>
              <a:latin typeface="Sora"/>
              <a:ea typeface="Sora"/>
              <a:cs typeface="Sora"/>
              <a:sym typeface="Sora"/>
            </a:endParaRPr>
          </a:p>
          <a:p>
            <a:pPr marL="0" lvl="0" indent="0" algn="l" rtl="0">
              <a:lnSpc>
                <a:spcPct val="115000"/>
              </a:lnSpc>
              <a:spcBef>
                <a:spcPts val="0"/>
              </a:spcBef>
              <a:spcAft>
                <a:spcPts val="0"/>
              </a:spcAft>
              <a:buNone/>
            </a:pPr>
            <a:r>
              <a:rPr lang="pt-BR" sz="1850" b="1">
                <a:solidFill>
                  <a:schemeClr val="dk1"/>
                </a:solidFill>
                <a:latin typeface="Sora"/>
                <a:ea typeface="Sora"/>
                <a:cs typeface="Sora"/>
                <a:sym typeface="Sora"/>
              </a:rPr>
              <a:t>de mídia</a:t>
            </a:r>
            <a:endParaRPr sz="1850" b="1">
              <a:solidFill>
                <a:schemeClr val="dk1"/>
              </a:solidFill>
              <a:latin typeface="Sora"/>
              <a:ea typeface="Sora"/>
              <a:cs typeface="Sora"/>
              <a:sym typeface="So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0" y="0"/>
            <a:ext cx="9144018" cy="5143501"/>
          </a:xfrm>
          <a:prstGeom prst="rect">
            <a:avLst/>
          </a:prstGeom>
          <a:noFill/>
          <a:ln>
            <a:noFill/>
          </a:ln>
        </p:spPr>
      </p:pic>
      <p:sp>
        <p:nvSpPr>
          <p:cNvPr id="94" name="Google Shape;94;p19"/>
          <p:cNvSpPr txBox="1"/>
          <p:nvPr/>
        </p:nvSpPr>
        <p:spPr>
          <a:xfrm>
            <a:off x="632750" y="1215150"/>
            <a:ext cx="7276200" cy="2892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Sora"/>
              <a:buChar char="●"/>
            </a:pPr>
            <a:r>
              <a:rPr lang="pt-BR" sz="1500" b="1" dirty="0">
                <a:solidFill>
                  <a:schemeClr val="dk1"/>
                </a:solidFill>
                <a:latin typeface="Sora"/>
                <a:ea typeface="Sora"/>
                <a:cs typeface="Sora"/>
                <a:sym typeface="Sora"/>
              </a:rPr>
              <a:t>Target</a:t>
            </a:r>
            <a:endParaRPr sz="1500" b="1" dirty="0">
              <a:solidFill>
                <a:schemeClr val="dk1"/>
              </a:solidFill>
              <a:latin typeface="Sora"/>
              <a:ea typeface="Sora"/>
              <a:cs typeface="Sora"/>
              <a:sym typeface="Sora"/>
            </a:endParaRPr>
          </a:p>
          <a:p>
            <a:pPr marL="0" lvl="0" indent="0" algn="l" rtl="0">
              <a:lnSpc>
                <a:spcPct val="115000"/>
              </a:lnSpc>
              <a:spcBef>
                <a:spcPts val="0"/>
              </a:spcBef>
              <a:spcAft>
                <a:spcPts val="0"/>
              </a:spcAft>
              <a:buNone/>
            </a:pPr>
            <a:r>
              <a:rPr lang="pt-BR" sz="1300" dirty="0">
                <a:solidFill>
                  <a:schemeClr val="tx1"/>
                </a:solidFill>
                <a:latin typeface="Sora Light"/>
                <a:ea typeface="Sora Light"/>
                <a:cs typeface="Sora Light"/>
                <a:sym typeface="Sora Light"/>
              </a:rPr>
              <a:t>Homens e mulheres, de todas as idades, que residentes da cidade de Manaus.</a:t>
            </a:r>
            <a:r>
              <a:rPr lang="pt-BR" sz="1450" dirty="0">
                <a:solidFill>
                  <a:schemeClr val="tx1"/>
                </a:solidFill>
                <a:latin typeface="Sora Light"/>
                <a:ea typeface="Sora Light"/>
                <a:cs typeface="Sora Light"/>
                <a:sym typeface="Sora Light"/>
              </a:rPr>
              <a:t/>
            </a:r>
            <a:br>
              <a:rPr lang="pt-BR" sz="1450" dirty="0">
                <a:solidFill>
                  <a:schemeClr val="tx1"/>
                </a:solidFill>
                <a:latin typeface="Sora Light"/>
                <a:ea typeface="Sora Light"/>
                <a:cs typeface="Sora Light"/>
                <a:sym typeface="Sora Light"/>
              </a:rPr>
            </a:br>
            <a:endParaRPr sz="1500" dirty="0">
              <a:solidFill>
                <a:schemeClr val="tx1"/>
              </a:solidFill>
              <a:latin typeface="Sora Light"/>
              <a:ea typeface="Sora Light"/>
              <a:cs typeface="Sora Light"/>
              <a:sym typeface="Sora Light"/>
            </a:endParaRPr>
          </a:p>
          <a:p>
            <a:pPr marL="457200" lvl="0" indent="-323850" algn="l" rtl="0">
              <a:lnSpc>
                <a:spcPct val="115000"/>
              </a:lnSpc>
              <a:spcBef>
                <a:spcPts val="0"/>
              </a:spcBef>
              <a:spcAft>
                <a:spcPts val="0"/>
              </a:spcAft>
              <a:buClr>
                <a:schemeClr val="dk1"/>
              </a:buClr>
              <a:buSzPts val="1500"/>
              <a:buFont typeface="Sora"/>
              <a:buChar char="●"/>
            </a:pPr>
            <a:r>
              <a:rPr lang="pt-BR" sz="1500" b="1" dirty="0">
                <a:solidFill>
                  <a:schemeClr val="dk1"/>
                </a:solidFill>
                <a:latin typeface="Sora"/>
                <a:ea typeface="Sora"/>
                <a:cs typeface="Sora"/>
                <a:sym typeface="Sora"/>
              </a:rPr>
              <a:t>Período</a:t>
            </a:r>
            <a:endParaRPr sz="1500" b="1" dirty="0">
              <a:solidFill>
                <a:schemeClr val="dk1"/>
              </a:solidFill>
              <a:latin typeface="Sora"/>
              <a:ea typeface="Sora"/>
              <a:cs typeface="Sora"/>
              <a:sym typeface="Sora"/>
            </a:endParaRPr>
          </a:p>
          <a:p>
            <a:pPr marL="0" lvl="0" indent="0" algn="l" rtl="0">
              <a:lnSpc>
                <a:spcPct val="115000"/>
              </a:lnSpc>
              <a:spcBef>
                <a:spcPts val="0"/>
              </a:spcBef>
              <a:spcAft>
                <a:spcPts val="0"/>
              </a:spcAft>
              <a:buNone/>
            </a:pPr>
            <a:r>
              <a:rPr lang="pt-BR" sz="1300" dirty="0">
                <a:solidFill>
                  <a:schemeClr val="tx1"/>
                </a:solidFill>
                <a:latin typeface="Sora Light"/>
                <a:ea typeface="Sora Light"/>
                <a:cs typeface="Sora Light"/>
                <a:sym typeface="Sora Light"/>
              </a:rPr>
              <a:t>De 15 de fevereiro a 06 de março de 2023.</a:t>
            </a:r>
            <a:r>
              <a:rPr lang="pt-BR" sz="1450" b="1" dirty="0">
                <a:solidFill>
                  <a:schemeClr val="tx1"/>
                </a:solidFill>
                <a:latin typeface="Sora"/>
                <a:ea typeface="Sora"/>
                <a:cs typeface="Sora"/>
                <a:sym typeface="Sora"/>
              </a:rPr>
              <a:t/>
            </a:r>
            <a:br>
              <a:rPr lang="pt-BR" sz="1450" b="1" dirty="0">
                <a:solidFill>
                  <a:schemeClr val="tx1"/>
                </a:solidFill>
                <a:latin typeface="Sora"/>
                <a:ea typeface="Sora"/>
                <a:cs typeface="Sora"/>
                <a:sym typeface="Sora"/>
              </a:rPr>
            </a:br>
            <a:endParaRPr sz="1500" b="1" dirty="0">
              <a:solidFill>
                <a:schemeClr val="tx1"/>
              </a:solidFill>
              <a:latin typeface="Sora"/>
              <a:ea typeface="Sora"/>
              <a:cs typeface="Sora"/>
              <a:sym typeface="Sora"/>
            </a:endParaRPr>
          </a:p>
          <a:p>
            <a:pPr marL="457200" lvl="0" indent="-323850" algn="l" rtl="0">
              <a:lnSpc>
                <a:spcPct val="115000"/>
              </a:lnSpc>
              <a:spcBef>
                <a:spcPts val="0"/>
              </a:spcBef>
              <a:spcAft>
                <a:spcPts val="0"/>
              </a:spcAft>
              <a:buClr>
                <a:schemeClr val="dk1"/>
              </a:buClr>
              <a:buSzPts val="1500"/>
              <a:buFont typeface="Sora"/>
              <a:buChar char="●"/>
            </a:pPr>
            <a:r>
              <a:rPr lang="pt-BR" sz="1500" b="1" dirty="0">
                <a:solidFill>
                  <a:schemeClr val="dk1"/>
                </a:solidFill>
                <a:latin typeface="Sora"/>
                <a:ea typeface="Sora"/>
                <a:cs typeface="Sora"/>
                <a:sym typeface="Sora"/>
              </a:rPr>
              <a:t>Objetivo</a:t>
            </a:r>
          </a:p>
          <a:p>
            <a:pPr marL="133350" lvl="0" algn="l" rtl="0">
              <a:lnSpc>
                <a:spcPct val="115000"/>
              </a:lnSpc>
              <a:spcBef>
                <a:spcPts val="0"/>
              </a:spcBef>
              <a:spcAft>
                <a:spcPts val="0"/>
              </a:spcAft>
              <a:buClr>
                <a:schemeClr val="dk1"/>
              </a:buClr>
              <a:buSzPts val="1500"/>
            </a:pPr>
            <a:r>
              <a:rPr lang="pt-BR" sz="1300" dirty="0">
                <a:solidFill>
                  <a:schemeClr val="dk1"/>
                </a:solidFill>
                <a:latin typeface="Sora"/>
                <a:ea typeface="Sora"/>
                <a:cs typeface="Sora"/>
                <a:sym typeface="Sora"/>
              </a:rPr>
              <a:t>Alertar a população a respeito das consequências de alimentar o trabalho infantojuvenil ao dar moedas às crianças e jovens pedintes, pois a grande maioria das famílias que exploram essas crianças, já recebe algum tipo de benefício municipal, estadual e federal. </a:t>
            </a:r>
            <a:endParaRPr lang="pt-BR"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 name="Google Shape;95;p19"/>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dados gerais</a:t>
            </a:r>
            <a:endParaRPr sz="3950">
              <a:solidFill>
                <a:schemeClr val="lt1"/>
              </a:solidFill>
              <a:latin typeface="Sora Light"/>
              <a:ea typeface="Sora Light"/>
              <a:cs typeface="Sora Light"/>
              <a:sym typeface="Sora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0"/>
          <p:cNvPicPr preferRelativeResize="0"/>
          <p:nvPr/>
        </p:nvPicPr>
        <p:blipFill>
          <a:blip r:embed="rId3">
            <a:alphaModFix/>
          </a:blip>
          <a:stretch>
            <a:fillRect/>
          </a:stretch>
        </p:blipFill>
        <p:spPr>
          <a:xfrm>
            <a:off x="0" y="0"/>
            <a:ext cx="9144018" cy="5143501"/>
          </a:xfrm>
          <a:prstGeom prst="rect">
            <a:avLst/>
          </a:prstGeom>
          <a:noFill/>
          <a:ln>
            <a:noFill/>
          </a:ln>
        </p:spPr>
      </p:pic>
      <p:sp>
        <p:nvSpPr>
          <p:cNvPr id="101" name="Google Shape;101;p20"/>
          <p:cNvSpPr txBox="1"/>
          <p:nvPr/>
        </p:nvSpPr>
        <p:spPr>
          <a:xfrm>
            <a:off x="632750" y="1291350"/>
            <a:ext cx="7532400" cy="217902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Clr>
                <a:schemeClr val="dk1"/>
              </a:buClr>
              <a:buSzPts val="1100"/>
              <a:buFont typeface="Arial"/>
              <a:buNone/>
            </a:pPr>
            <a:r>
              <a:rPr lang="pt-BR" sz="1300" dirty="0">
                <a:solidFill>
                  <a:schemeClr val="tx1"/>
                </a:solidFill>
                <a:latin typeface="Sora Light"/>
                <a:ea typeface="Sora Light"/>
                <a:cs typeface="Sora Light"/>
                <a:sym typeface="Sora Light"/>
              </a:rPr>
              <a:t>Por se tratar de um tema específico e bastante sensível, é necessário que a comunicação seja assertiva e mexa com o emocional do receptor da mensagem, por isso, escolhemos os meios de comunicação que estejam tanto dentro das casas das pessoas, quanto nos próprios locais em que acontecem as abordagens por parte das crianças, tais como: TV, rádio, meios digitais, minidoor, outdoor, </a:t>
            </a:r>
            <a:r>
              <a:rPr lang="pt-BR" sz="1300" dirty="0">
                <a:solidFill>
                  <a:schemeClr val="tx1"/>
                </a:solidFill>
                <a:latin typeface="Sora Light"/>
                <a:ea typeface="Sora Light"/>
                <a:cs typeface="Sora Light"/>
                <a:sym typeface="Sora Light"/>
              </a:rPr>
              <a:t>f</a:t>
            </a:r>
            <a:r>
              <a:rPr lang="pt-BR" sz="1300" dirty="0" smtClean="0">
                <a:solidFill>
                  <a:schemeClr val="tx1"/>
                </a:solidFill>
                <a:latin typeface="Sora Light"/>
                <a:ea typeface="Sora Light"/>
                <a:cs typeface="Sora Light"/>
                <a:sym typeface="Sora Light"/>
              </a:rPr>
              <a:t>rontlight </a:t>
            </a:r>
            <a:r>
              <a:rPr lang="pt-BR" sz="1300" dirty="0">
                <a:solidFill>
                  <a:schemeClr val="tx1"/>
                </a:solidFill>
                <a:latin typeface="Sora Light"/>
                <a:ea typeface="Sora Light"/>
                <a:cs typeface="Sora Light"/>
                <a:sym typeface="Sora Light"/>
              </a:rPr>
              <a:t>e jornais. Dentre esses meios, serão escolhidos veículos cujo perfil e qualidade de audiência auxiliem a mensagem a chegar até o público – alvo, utilizando dos melhores espaços e formatos para fazer uso da verba, de maneira mais rentável possível. </a:t>
            </a:r>
            <a:endParaRPr lang="pt-BR" sz="1250" dirty="0">
              <a:solidFill>
                <a:schemeClr val="tx1"/>
              </a:solidFill>
              <a:latin typeface="Sora Light"/>
              <a:ea typeface="Sora Light"/>
              <a:cs typeface="Sora Light"/>
              <a:sym typeface="Sora Light"/>
            </a:endParaRPr>
          </a:p>
        </p:txBody>
      </p:sp>
      <p:sp>
        <p:nvSpPr>
          <p:cNvPr id="102" name="Google Shape;102;p20"/>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tática e estratégia</a:t>
            </a:r>
            <a:endParaRPr sz="3950">
              <a:solidFill>
                <a:schemeClr val="lt1"/>
              </a:solidFill>
              <a:latin typeface="Sora Light"/>
              <a:ea typeface="Sora Light"/>
              <a:cs typeface="Sora Light"/>
              <a:sym typeface="Sora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1"/>
          <p:cNvPicPr preferRelativeResize="0"/>
          <p:nvPr/>
        </p:nvPicPr>
        <p:blipFill>
          <a:blip r:embed="rId3">
            <a:alphaModFix/>
          </a:blip>
          <a:stretch>
            <a:fillRect/>
          </a:stretch>
        </p:blipFill>
        <p:spPr>
          <a:xfrm>
            <a:off x="0" y="0"/>
            <a:ext cx="9144018" cy="5143501"/>
          </a:xfrm>
          <a:prstGeom prst="rect">
            <a:avLst/>
          </a:prstGeom>
          <a:noFill/>
          <a:ln>
            <a:noFill/>
          </a:ln>
        </p:spPr>
      </p:pic>
      <p:sp>
        <p:nvSpPr>
          <p:cNvPr id="108" name="Google Shape;108;p21"/>
          <p:cNvSpPr txBox="1"/>
          <p:nvPr/>
        </p:nvSpPr>
        <p:spPr>
          <a:xfrm>
            <a:off x="632750" y="1062750"/>
            <a:ext cx="7532400" cy="298232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pt-BR" sz="1500" b="1" dirty="0">
                <a:solidFill>
                  <a:schemeClr val="dk1"/>
                </a:solidFill>
                <a:latin typeface="Sora"/>
                <a:ea typeface="Sora"/>
                <a:cs typeface="Sora"/>
                <a:sym typeface="Sora"/>
              </a:rPr>
              <a:t>TELEVISÃO</a:t>
            </a:r>
            <a:endParaRPr sz="1500" b="1" dirty="0">
              <a:solidFill>
                <a:schemeClr val="dk1"/>
              </a:solidFill>
              <a:latin typeface="Sora"/>
              <a:ea typeface="Sora"/>
              <a:cs typeface="Sora"/>
              <a:sym typeface="Sora"/>
            </a:endParaRPr>
          </a:p>
          <a:p>
            <a:pPr marL="0" lvl="0" indent="0" algn="just" rtl="0">
              <a:lnSpc>
                <a:spcPct val="115000"/>
              </a:lnSpc>
              <a:spcBef>
                <a:spcPts val="1200"/>
              </a:spcBef>
              <a:spcAft>
                <a:spcPts val="0"/>
              </a:spcAft>
              <a:buNone/>
            </a:pPr>
            <a:r>
              <a:rPr lang="pt-BR" sz="1300" dirty="0">
                <a:solidFill>
                  <a:schemeClr val="tx1"/>
                </a:solidFill>
                <a:latin typeface="Sora Light"/>
                <a:ea typeface="Sora Light"/>
                <a:cs typeface="Sora Light"/>
                <a:sym typeface="Sora Light"/>
              </a:rPr>
              <a:t>Esse meio de comunicação atende todos os públicos, vai de desenhos animados e jornais a novelas e programas de entretenimento, sendo um meio tradicional e uma das principais fontes de informações. Por possuir um poder democrático, sendo assistido por pessoas de todas as classes, e recortes sociais, será o meio com o maior investimento para alcançar o público, utilizando um VT de 45”, por se tratar de um evento de grandes proporções, pode ser útil, também, com a programação distribuída entre programas de entretenimento e jornalísticos, de forma a atingir o público alvo nas emissoras: Tv Amazonas, Tv Norte, Tv Band, Record, Tv A Crítica e outros. </a:t>
            </a:r>
          </a:p>
          <a:p>
            <a:pPr marL="0" lvl="0" indent="0" algn="just" rtl="0">
              <a:lnSpc>
                <a:spcPct val="115000"/>
              </a:lnSpc>
              <a:spcBef>
                <a:spcPts val="1200"/>
              </a:spcBef>
              <a:spcAft>
                <a:spcPts val="0"/>
              </a:spcAft>
              <a:buNone/>
            </a:pPr>
            <a:endParaRPr lang="pt-BR" sz="1300" dirty="0">
              <a:solidFill>
                <a:srgbClr val="FF0000"/>
              </a:solidFill>
              <a:latin typeface="Sora Light"/>
              <a:ea typeface="Sora Light"/>
              <a:cs typeface="Sora Light"/>
              <a:sym typeface="Sora Light"/>
            </a:endParaRPr>
          </a:p>
        </p:txBody>
      </p:sp>
      <p:sp>
        <p:nvSpPr>
          <p:cNvPr id="109" name="Google Shape;109;p21"/>
          <p:cNvSpPr txBox="1"/>
          <p:nvPr/>
        </p:nvSpPr>
        <p:spPr>
          <a:xfrm>
            <a:off x="162075" y="38600"/>
            <a:ext cx="74088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4950">
                <a:solidFill>
                  <a:schemeClr val="lt1"/>
                </a:solidFill>
                <a:latin typeface="Sora Light"/>
                <a:ea typeface="Sora Light"/>
                <a:cs typeface="Sora Light"/>
                <a:sym typeface="Sora Light"/>
              </a:rPr>
              <a:t>defesa de meios</a:t>
            </a:r>
            <a:endParaRPr sz="3950">
              <a:solidFill>
                <a:schemeClr val="lt1"/>
              </a:solidFill>
              <a:latin typeface="Sora Light"/>
              <a:ea typeface="Sora Light"/>
              <a:cs typeface="Sora Light"/>
              <a:sym typeface="Sora 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1238</Words>
  <Application>Microsoft Office PowerPoint</Application>
  <PresentationFormat>Apresentação na tela (16:9)</PresentationFormat>
  <Paragraphs>77</Paragraphs>
  <Slides>18</Slides>
  <Notes>18</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18</vt:i4>
      </vt:variant>
    </vt:vector>
  </HeadingPairs>
  <TitlesOfParts>
    <vt:vector size="26" baseType="lpstr">
      <vt:lpstr>Times New Roman</vt:lpstr>
      <vt:lpstr>Arial</vt:lpstr>
      <vt:lpstr>Sora Light</vt:lpstr>
      <vt:lpstr>Sora</vt:lpstr>
      <vt:lpstr>Calibri</vt:lpstr>
      <vt:lpstr>Sora Medium</vt:lpstr>
      <vt:lpstr>Sora ExtraBold</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Atendimento</cp:lastModifiedBy>
  <cp:revision>3</cp:revision>
  <dcterms:modified xsi:type="dcterms:W3CDTF">2023-02-28T12:35:00Z</dcterms:modified>
</cp:coreProperties>
</file>