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  <p:sldMasterId id="2147483698" r:id="rId4"/>
  </p:sldMasterIdLst>
  <p:notesMasterIdLst>
    <p:notesMasterId r:id="rId8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</p:sldIdLst>
  <p:sldSz cx="9144000" cy="5143500" type="screen16x9"/>
  <p:notesSz cx="6858000" cy="9144000"/>
  <p:embeddedFontLst>
    <p:embeddedFont>
      <p:font typeface="Amatic SC" panose="020F0502020204030204" pitchFamily="2" charset="-79"/>
      <p:regular r:id="rId83"/>
      <p:bold r:id="rId84"/>
    </p:embeddedFont>
    <p:embeddedFont>
      <p:font typeface="Archivo Black" panose="020B0604020202020204" charset="0"/>
      <p:regular r:id="rId85"/>
    </p:embeddedFont>
    <p:embeddedFont>
      <p:font typeface="Arial Black" panose="020B0A04020102020204" pitchFamily="34" charset="0"/>
      <p:regular r:id="rId86"/>
      <p:bold r:id="rId87"/>
    </p:embeddedFont>
    <p:embeddedFont>
      <p:font typeface="Impact" panose="020B0806030902050204" pitchFamily="34" charset="0"/>
      <p:regular r:id="rId88"/>
    </p:embeddedFont>
    <p:embeddedFont>
      <p:font typeface="Montserrat" panose="00000500000000000000" pitchFamily="2" charset="0"/>
      <p:regular r:id="rId89"/>
      <p:bold r:id="rId90"/>
      <p:italic r:id="rId91"/>
      <p:boldItalic r:id="rId92"/>
    </p:embeddedFont>
    <p:embeddedFont>
      <p:font typeface="Montserrat Black" panose="00000A00000000000000" pitchFamily="2" charset="0"/>
      <p:bold r:id="rId93"/>
      <p:boldItalic r:id="rId94"/>
    </p:embeddedFont>
    <p:embeddedFont>
      <p:font typeface="Montserrat ExtraBold" panose="020F0502020204030204" pitchFamily="2" charset="0"/>
      <p:bold r:id="rId95"/>
      <p:boldItalic r:id="rId96"/>
    </p:embeddedFont>
    <p:embeddedFont>
      <p:font typeface="Montserrat ExtraLight" panose="020F0502020204030204" pitchFamily="2" charset="0"/>
      <p:regular r:id="rId97"/>
      <p:bold r:id="rId98"/>
      <p:italic r:id="rId99"/>
      <p:boldItalic r:id="rId100"/>
    </p:embeddedFont>
    <p:embeddedFont>
      <p:font typeface="Montserrat Light" panose="020F0502020204030204" pitchFamily="2" charset="0"/>
      <p:regular r:id="rId101"/>
      <p:bold r:id="rId102"/>
      <p:italic r:id="rId103"/>
      <p:boldItalic r:id="rId104"/>
    </p:embeddedFont>
    <p:embeddedFont>
      <p:font typeface="Montserrat Medium" panose="00000600000000000000" pitchFamily="2" charset="0"/>
      <p:regular r:id="rId105"/>
      <p:bold r:id="rId106"/>
      <p:italic r:id="rId107"/>
      <p:boldItalic r:id="rId108"/>
    </p:embeddedFont>
    <p:embeddedFont>
      <p:font typeface="Montserrat SemiBold" panose="00000700000000000000" pitchFamily="2" charset="0"/>
      <p:regular r:id="rId109"/>
      <p:bold r:id="rId110"/>
      <p:italic r:id="rId111"/>
      <p:boldItalic r:id="rId112"/>
    </p:embeddedFont>
    <p:embeddedFont>
      <p:font typeface="Roboto" panose="02000000000000000000" pitchFamily="2" charset="0"/>
      <p:regular r:id="rId113"/>
      <p:bold r:id="rId114"/>
      <p:italic r:id="rId115"/>
      <p:boldItalic r:id="rId116"/>
    </p:embeddedFont>
    <p:embeddedFont>
      <p:font typeface="Tahoma" panose="020B0604030504040204" pitchFamily="34" charset="0"/>
      <p:regular r:id="rId117"/>
      <p:bold r:id="rId1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35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12" Type="http://schemas.openxmlformats.org/officeDocument/2006/relationships/font" Target="fonts/font30.fntdata"/><Relationship Id="rId16" Type="http://schemas.openxmlformats.org/officeDocument/2006/relationships/slide" Target="slides/slide12.xml"/><Relationship Id="rId107" Type="http://schemas.openxmlformats.org/officeDocument/2006/relationships/font" Target="fonts/font25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20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font" Target="fonts/font18.fntdata"/><Relationship Id="rId105" Type="http://schemas.openxmlformats.org/officeDocument/2006/relationships/font" Target="fonts/font23.fntdata"/><Relationship Id="rId113" Type="http://schemas.openxmlformats.org/officeDocument/2006/relationships/font" Target="fonts/font31.fntdata"/><Relationship Id="rId118" Type="http://schemas.openxmlformats.org/officeDocument/2006/relationships/font" Target="fonts/font3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font" Target="fonts/font21.fntdata"/><Relationship Id="rId108" Type="http://schemas.openxmlformats.org/officeDocument/2006/relationships/font" Target="fonts/font26.fntdata"/><Relationship Id="rId116" Type="http://schemas.openxmlformats.org/officeDocument/2006/relationships/font" Target="fonts/font3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11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24.fntdata"/><Relationship Id="rId114" Type="http://schemas.openxmlformats.org/officeDocument/2006/relationships/font" Target="fonts/font32.fntdata"/><Relationship Id="rId119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12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27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15.fntdata"/><Relationship Id="rId104" Type="http://schemas.openxmlformats.org/officeDocument/2006/relationships/font" Target="fonts/font22.fntdata"/><Relationship Id="rId120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5.fntdata"/><Relationship Id="rId110" Type="http://schemas.openxmlformats.org/officeDocument/2006/relationships/font" Target="fonts/font28.fntdata"/><Relationship Id="rId115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befcd9f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1befcd9f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bfa13770a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1bfa13770a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1bfa13770a_0_19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21bfa13770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20042" y="1142467"/>
            <a:ext cx="28179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bfa13770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1bfa13770a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1bfa13770a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1bfa13770a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1bfa13770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1bfa13770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1bfa13770a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1bfa13770a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1bfa13770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1bfa13770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1bfa13770a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1bfa13770a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1bfa13770a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1bfa13770a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1befcd9f18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1befcd9f18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1befcd9f1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1befcd9f1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bfa13770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1bfa13770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1befcd9f18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1befcd9f18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1bfa13770a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1bfa13770a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1bfa13770a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1bfa13770a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bfa13770a_4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21bfa13770a_4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1bfa13770a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1bfa13770a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1bfa13770a_7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g21bfa13770a_7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1bfa13770a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1bfa13770a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1bfa13770a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1bfa13770a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1bfa13770a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1bfa13770a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1bfa13770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1bfa13770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1bfa13770a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1bfa13770a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1bfa13770a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1bfa13770a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1bfa13770a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1bfa13770a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1bfa13770a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1bfa13770a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1bfa13770a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1bfa13770a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1befcd9f1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1befcd9f1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1befcd9f18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1befcd9f18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1befcd9f18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1befcd9f18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1befcd9f1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1befcd9f1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1befcd9f1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1befcd9f1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1befcd9f1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1befcd9f18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1befcd9f18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1befcd9f18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1befcd9f18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1befcd9f18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1befcd9f18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1befcd9f18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1befcd9f18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1befcd9f18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1306815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1306815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83627083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83627083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83627083b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83627083b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1bfa13770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1bfa13770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1bfa13770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1bfa13770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1bfa13770a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1bfa13770a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1bfa13770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1bfa13770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1bfa13770a_0_2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21bfa13770a_0_2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1bfa13770a_0_2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21bfa13770a_0_2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1bfa13770a_0_4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1bfa13770a_0_4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1bfa13770a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1bfa13770a_4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1bfa13770a_0_2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21bfa13770a_0_2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1befcd9f18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21befcd9f18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1bfa13770a_0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1bfa13770a_0_1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1bfa13770a_0_1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21bfa13770a_0_1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83627083b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83627083b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1bfa13770a_0_1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21bfa13770a_0_1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1bfa13770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1bfa13770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71306815b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71306815b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1bfa13770a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685838"/>
            <a:ext cx="66168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g21bfa13770a_2_67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1bfa13770a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685838"/>
            <a:ext cx="66168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1" name="Google Shape;851;g21bfa13770a_2_43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1bfa13770a_0_1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21bfa13770a_0_1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1befcd9f1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21befcd9f1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1bfa13770a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685838"/>
            <a:ext cx="66168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Google Shape;883;g21bfa13770a_4_22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1bfa13770a_0_4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685838"/>
            <a:ext cx="66168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g21bfa13770a_0_4613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83627083b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83627083b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1bfa13770a_0_1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21bfa13770a_0_1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1bfa13770a_0_1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685838"/>
            <a:ext cx="66168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5" name="Google Shape;935;g21bfa13770a_0_1564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bfa13770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1bfa13770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1befcd9f18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21befcd9f18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1bfa13770a_0_1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1bfa13770a_0_1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21bfa13770a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21bfa13770a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1bfa13770a_0_1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21bfa13770a_0_1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83627083b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383627083b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1befcd9f1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21befcd9f1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1bfa13770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21bfa13770a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1bfa13770a_0_1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685838"/>
            <a:ext cx="66168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g21bfa13770a_0_1496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1bfa13770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1bfa13770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bfa13770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bfa13770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e Conteúd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AND_BODY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 txBox="1">
            <a:spLocks noGrp="1"/>
          </p:cNvSpPr>
          <p:nvPr>
            <p:ph type="title"/>
          </p:nvPr>
        </p:nvSpPr>
        <p:spPr>
          <a:xfrm>
            <a:off x="628560" y="273780"/>
            <a:ext cx="78864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subTitle" idx="1"/>
          </p:nvPr>
        </p:nvSpPr>
        <p:spPr>
          <a:xfrm>
            <a:off x="628560" y="1369170"/>
            <a:ext cx="78864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5" name="Google Shape;155;p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1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6" name="Google Shape;166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3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3" name="Google Shape;193;p4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4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7" name="Google Shape;217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0"/>
            <a:ext cx="3687423" cy="515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1570375" y="306275"/>
            <a:ext cx="7325100" cy="454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3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00" y="439125"/>
            <a:ext cx="2937974" cy="1906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2"/>
          <p:cNvSpPr txBox="1"/>
          <p:nvPr/>
        </p:nvSpPr>
        <p:spPr>
          <a:xfrm>
            <a:off x="1767950" y="2742475"/>
            <a:ext cx="7148100" cy="13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é a Inrede?</a:t>
            </a:r>
            <a:endParaRPr sz="3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52"/>
          <p:cNvSpPr txBox="1"/>
          <p:nvPr/>
        </p:nvSpPr>
        <p:spPr>
          <a:xfrm>
            <a:off x="4107350" y="446050"/>
            <a:ext cx="4684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Larissa Menescal</a:t>
            </a:r>
            <a:endParaRPr sz="2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InREDE Brasil</a:t>
            </a: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3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Diretora Administrativa e Financeira</a:t>
            </a: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9" name="Google Shape;239;p52"/>
          <p:cNvSpPr txBox="1"/>
          <p:nvPr/>
        </p:nvSpPr>
        <p:spPr>
          <a:xfrm>
            <a:off x="4107350" y="4121233"/>
            <a:ext cx="4684800" cy="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XI Encontro - Manaus</a:t>
            </a:r>
            <a:endParaRPr sz="28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Set.2025</a:t>
            </a: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1"/>
          <p:cNvSpPr txBox="1"/>
          <p:nvPr/>
        </p:nvSpPr>
        <p:spPr>
          <a:xfrm>
            <a:off x="64525" y="1697250"/>
            <a:ext cx="8910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4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URBANIZAÇÃO</a:t>
            </a:r>
            <a:endParaRPr sz="108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2"/>
          <p:cNvSpPr/>
          <p:nvPr/>
        </p:nvSpPr>
        <p:spPr>
          <a:xfrm>
            <a:off x="36513" y="27385"/>
            <a:ext cx="9071100" cy="4553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06" y="1212344"/>
            <a:ext cx="4623619" cy="3856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2"/>
          <p:cNvSpPr/>
          <p:nvPr/>
        </p:nvSpPr>
        <p:spPr>
          <a:xfrm>
            <a:off x="36513" y="162466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D99"/>
              </a:buClr>
              <a:buSzPts val="900"/>
              <a:buFont typeface="Tahoma"/>
              <a:buNone/>
            </a:pPr>
            <a:br>
              <a:rPr lang="pt-BR" sz="900" b="0" i="0" u="sng" strike="noStrike" cap="none">
                <a:solidFill>
                  <a:srgbClr val="3A6D99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900" b="0" i="0" u="sng" strike="noStrike" cap="none">
              <a:solidFill>
                <a:srgbClr val="3A6D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Tahoma"/>
              <a:buNone/>
            </a:pPr>
            <a:r>
              <a:rPr lang="pt-BR" sz="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GIF de Rodolfo Sanford</a:t>
            </a:r>
            <a:endParaRPr sz="9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2" descr="blob:https://web.telegram.org/440278d1-6eb8-4636-a5cd-695f55a60c20"/>
          <p:cNvSpPr/>
          <p:nvPr/>
        </p:nvSpPr>
        <p:spPr>
          <a:xfrm>
            <a:off x="36513" y="-201216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62"/>
          <p:cNvSpPr txBox="1"/>
          <p:nvPr/>
        </p:nvSpPr>
        <p:spPr>
          <a:xfrm>
            <a:off x="64525" y="20850"/>
            <a:ext cx="891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Processo Acelerado</a:t>
            </a:r>
            <a:endParaRPr sz="7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2" name="Google Shape;332;p62"/>
          <p:cNvSpPr txBox="1"/>
          <p:nvPr/>
        </p:nvSpPr>
        <p:spPr>
          <a:xfrm>
            <a:off x="5747250" y="3187050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Exemplo: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Fortaleza/ Brasil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3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3"/>
          <p:cNvSpPr txBox="1"/>
          <p:nvPr/>
        </p:nvSpPr>
        <p:spPr>
          <a:xfrm>
            <a:off x="4506975" y="20850"/>
            <a:ext cx="4467900" cy="4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7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Acelerado</a:t>
            </a:r>
            <a:endParaRPr sz="57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7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adensamento</a:t>
            </a:r>
            <a:endParaRPr sz="57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7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+</a:t>
            </a:r>
            <a:endParaRPr sz="54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7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 Crescimento </a:t>
            </a:r>
            <a:endParaRPr sz="57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7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espontâneo</a:t>
            </a:r>
            <a:endParaRPr sz="57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0" name="Google Shape;340;p63"/>
          <p:cNvSpPr txBox="1"/>
          <p:nvPr/>
        </p:nvSpPr>
        <p:spPr>
          <a:xfrm>
            <a:off x="1738675" y="54277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Desigualdade Socioeconômica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Territorial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1" name="Google Shape;341;p63"/>
          <p:cNvSpPr txBox="1"/>
          <p:nvPr/>
        </p:nvSpPr>
        <p:spPr>
          <a:xfrm>
            <a:off x="1738675" y="180127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Degradação Ambiental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2" name="Google Shape;342;p63"/>
          <p:cNvSpPr txBox="1"/>
          <p:nvPr/>
        </p:nvSpPr>
        <p:spPr>
          <a:xfrm>
            <a:off x="1738675" y="275377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Ocupação em áreas de risco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3" name="Google Shape;343;p63"/>
          <p:cNvSpPr txBox="1"/>
          <p:nvPr/>
        </p:nvSpPr>
        <p:spPr>
          <a:xfrm>
            <a:off x="1738675" y="3634100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Injustiça climática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44" name="Google Shape;344;p63"/>
          <p:cNvSpPr txBox="1"/>
          <p:nvPr/>
        </p:nvSpPr>
        <p:spPr>
          <a:xfrm>
            <a:off x="1738675" y="4240250"/>
            <a:ext cx="3489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Mobilidade deficitária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0" name="Google Shape;3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4"/>
          <p:cNvSpPr txBox="1"/>
          <p:nvPr/>
        </p:nvSpPr>
        <p:spPr>
          <a:xfrm>
            <a:off x="64525" y="1697250"/>
            <a:ext cx="8910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4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CIDADES</a:t>
            </a:r>
            <a:endParaRPr sz="108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2" name="Google Shape;352;p64"/>
          <p:cNvSpPr txBox="1"/>
          <p:nvPr/>
        </p:nvSpPr>
        <p:spPr>
          <a:xfrm>
            <a:off x="5927950" y="309952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catalisadoras do desenvolvimento econômico, social e cultural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65"/>
          <p:cNvSpPr txBox="1"/>
          <p:nvPr/>
        </p:nvSpPr>
        <p:spPr>
          <a:xfrm>
            <a:off x="64525" y="859050"/>
            <a:ext cx="89106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4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CRISE CLIMÁTICA</a:t>
            </a:r>
            <a:endParaRPr sz="108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6"/>
          <p:cNvSpPr txBox="1"/>
          <p:nvPr/>
        </p:nvSpPr>
        <p:spPr>
          <a:xfrm>
            <a:off x="64525" y="1697250"/>
            <a:ext cx="89106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4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CIDADES</a:t>
            </a:r>
            <a:endParaRPr sz="108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7" name="Google Shape;367;p66"/>
          <p:cNvSpPr txBox="1"/>
          <p:nvPr/>
        </p:nvSpPr>
        <p:spPr>
          <a:xfrm>
            <a:off x="5927950" y="309952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reorientação 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do processo de urbanização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7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663" y="74425"/>
            <a:ext cx="5065875" cy="49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7"/>
          <p:cNvSpPr txBox="1"/>
          <p:nvPr/>
        </p:nvSpPr>
        <p:spPr>
          <a:xfrm>
            <a:off x="152400" y="0"/>
            <a:ext cx="3791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2. Institutos de Planejamento</a:t>
            </a:r>
            <a:endParaRPr sz="45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8"/>
          <p:cNvSpPr txBox="1"/>
          <p:nvPr/>
        </p:nvSpPr>
        <p:spPr>
          <a:xfrm>
            <a:off x="64525" y="16972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PLANEJAMENTO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2" name="Google Shape;382;p68"/>
          <p:cNvSpPr txBox="1"/>
          <p:nvPr/>
        </p:nvSpPr>
        <p:spPr>
          <a:xfrm>
            <a:off x="5927950" y="309952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Estratégico,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Integrado e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Continuado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9"/>
          <p:cNvSpPr txBox="1"/>
          <p:nvPr/>
        </p:nvSpPr>
        <p:spPr>
          <a:xfrm>
            <a:off x="64525" y="935250"/>
            <a:ext cx="89106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INSTITUTOS DE 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PLANEJAMENTO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75" y="833563"/>
            <a:ext cx="3937001" cy="36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150" y="74075"/>
            <a:ext cx="1231425" cy="48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3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3"/>
          <p:cNvSpPr txBox="1"/>
          <p:nvPr/>
        </p:nvSpPr>
        <p:spPr>
          <a:xfrm>
            <a:off x="3439300" y="363475"/>
            <a:ext cx="53241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14350" algn="r" rtl="0">
              <a:spcBef>
                <a:spcPts val="0"/>
              </a:spcBef>
              <a:spcAft>
                <a:spcPts val="0"/>
              </a:spcAft>
              <a:buClr>
                <a:srgbClr val="38577F"/>
              </a:buClr>
              <a:buSzPts val="4500"/>
              <a:buFont typeface="Montserrat ExtraBold"/>
              <a:buAutoNum type="arabicPeriod"/>
            </a:pPr>
            <a:r>
              <a:rPr lang="pt-BR" sz="4500">
                <a:solidFill>
                  <a:srgbClr val="38577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Contexto</a:t>
            </a: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-514350" algn="r" rtl="0">
              <a:spcBef>
                <a:spcPts val="0"/>
              </a:spcBef>
              <a:spcAft>
                <a:spcPts val="0"/>
              </a:spcAft>
              <a:buClr>
                <a:srgbClr val="38577F"/>
              </a:buClr>
              <a:buSzPts val="4500"/>
              <a:buFont typeface="Montserrat ExtraBold"/>
              <a:buAutoNum type="arabicPeriod"/>
            </a:pPr>
            <a:r>
              <a:rPr lang="pt-BR" sz="4500">
                <a:solidFill>
                  <a:srgbClr val="38577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Institutos de Planejamento</a:t>
            </a: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-514350" algn="r" rtl="0">
              <a:spcBef>
                <a:spcPts val="0"/>
              </a:spcBef>
              <a:spcAft>
                <a:spcPts val="0"/>
              </a:spcAft>
              <a:buClr>
                <a:srgbClr val="38577F"/>
              </a:buClr>
              <a:buSzPts val="4500"/>
              <a:buFont typeface="Montserrat ExtraBold"/>
              <a:buAutoNum type="arabicPeriod"/>
            </a:pPr>
            <a:r>
              <a:rPr lang="pt-BR" sz="4500">
                <a:solidFill>
                  <a:srgbClr val="38577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InREDE</a:t>
            </a: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71"/>
          <p:cNvSpPr txBox="1"/>
          <p:nvPr/>
        </p:nvSpPr>
        <p:spPr>
          <a:xfrm>
            <a:off x="64525" y="14686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Estratégico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03" name="Google Shape;403;p71"/>
          <p:cNvSpPr txBox="1"/>
          <p:nvPr/>
        </p:nvSpPr>
        <p:spPr>
          <a:xfrm>
            <a:off x="5927950" y="1206650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PLANEJAMENTO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2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" name="Google Shape;4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2"/>
          <p:cNvSpPr txBox="1"/>
          <p:nvPr/>
        </p:nvSpPr>
        <p:spPr>
          <a:xfrm>
            <a:off x="1628699" y="325650"/>
            <a:ext cx="22212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Estratégias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11" name="Google Shape;411;p72"/>
          <p:cNvSpPr/>
          <p:nvPr/>
        </p:nvSpPr>
        <p:spPr>
          <a:xfrm>
            <a:off x="3625225" y="1231650"/>
            <a:ext cx="1959900" cy="1959900"/>
          </a:xfrm>
          <a:prstGeom prst="ellipse">
            <a:avLst/>
          </a:prstGeom>
          <a:solidFill>
            <a:srgbClr val="F5B3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72"/>
          <p:cNvSpPr/>
          <p:nvPr/>
        </p:nvSpPr>
        <p:spPr>
          <a:xfrm>
            <a:off x="6514550" y="1231650"/>
            <a:ext cx="1959900" cy="1959900"/>
          </a:xfrm>
          <a:prstGeom prst="ellipse">
            <a:avLst/>
          </a:prstGeom>
          <a:solidFill>
            <a:srgbClr val="F5B3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72"/>
          <p:cNvSpPr/>
          <p:nvPr/>
        </p:nvSpPr>
        <p:spPr>
          <a:xfrm>
            <a:off x="5089250" y="255625"/>
            <a:ext cx="1959900" cy="1959900"/>
          </a:xfrm>
          <a:prstGeom prst="ellipse">
            <a:avLst/>
          </a:prstGeom>
          <a:solidFill>
            <a:srgbClr val="F5B3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72"/>
          <p:cNvSpPr/>
          <p:nvPr/>
        </p:nvSpPr>
        <p:spPr>
          <a:xfrm>
            <a:off x="4233275" y="2835125"/>
            <a:ext cx="1959900" cy="1959900"/>
          </a:xfrm>
          <a:prstGeom prst="ellipse">
            <a:avLst/>
          </a:prstGeom>
          <a:solidFill>
            <a:srgbClr val="F5B3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72"/>
          <p:cNvSpPr/>
          <p:nvPr/>
        </p:nvSpPr>
        <p:spPr>
          <a:xfrm>
            <a:off x="5945225" y="2835125"/>
            <a:ext cx="1959900" cy="1959900"/>
          </a:xfrm>
          <a:prstGeom prst="ellipse">
            <a:avLst/>
          </a:prstGeom>
          <a:solidFill>
            <a:srgbClr val="F5B3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72"/>
          <p:cNvSpPr/>
          <p:nvPr/>
        </p:nvSpPr>
        <p:spPr>
          <a:xfrm>
            <a:off x="5051875" y="1630525"/>
            <a:ext cx="1959900" cy="1959900"/>
          </a:xfrm>
          <a:prstGeom prst="ellipse">
            <a:avLst/>
          </a:prstGeom>
          <a:solidFill>
            <a:srgbClr val="699B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72"/>
          <p:cNvSpPr txBox="1"/>
          <p:nvPr/>
        </p:nvSpPr>
        <p:spPr>
          <a:xfrm>
            <a:off x="5125100" y="877900"/>
            <a:ext cx="188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Montserrat"/>
                <a:ea typeface="Montserrat"/>
                <a:cs typeface="Montserrat"/>
                <a:sym typeface="Montserrat"/>
              </a:rPr>
              <a:t>OBSERVAR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72"/>
          <p:cNvSpPr txBox="1"/>
          <p:nvPr/>
        </p:nvSpPr>
        <p:spPr>
          <a:xfrm>
            <a:off x="3422200" y="2011584"/>
            <a:ext cx="1888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COMUNICAR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72"/>
          <p:cNvSpPr txBox="1"/>
          <p:nvPr/>
        </p:nvSpPr>
        <p:spPr>
          <a:xfrm>
            <a:off x="6744025" y="2011596"/>
            <a:ext cx="188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PLANEJAR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72"/>
          <p:cNvSpPr txBox="1"/>
          <p:nvPr/>
        </p:nvSpPr>
        <p:spPr>
          <a:xfrm>
            <a:off x="5981075" y="3745967"/>
            <a:ext cx="188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PROJETAR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72"/>
          <p:cNvSpPr txBox="1"/>
          <p:nvPr/>
        </p:nvSpPr>
        <p:spPr>
          <a:xfrm>
            <a:off x="4111350" y="3745967"/>
            <a:ext cx="1888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ANTECIPAR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72"/>
          <p:cNvSpPr txBox="1"/>
          <p:nvPr/>
        </p:nvSpPr>
        <p:spPr>
          <a:xfrm>
            <a:off x="5087725" y="2153913"/>
            <a:ext cx="1888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INSTITUTO</a:t>
            </a: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</a:t>
            </a: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PLANEJAMENTO</a:t>
            </a: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3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Google Shape;42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6200"/>
            <a:ext cx="9143999" cy="506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4"/>
          <p:cNvSpPr txBox="1"/>
          <p:nvPr/>
        </p:nvSpPr>
        <p:spPr>
          <a:xfrm>
            <a:off x="64525" y="14686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Integrado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36" name="Google Shape;436;p74"/>
          <p:cNvSpPr txBox="1"/>
          <p:nvPr/>
        </p:nvSpPr>
        <p:spPr>
          <a:xfrm>
            <a:off x="5927950" y="1206650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PLANEJAMENTO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5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5"/>
          <p:cNvSpPr/>
          <p:nvPr/>
        </p:nvSpPr>
        <p:spPr>
          <a:xfrm>
            <a:off x="818856" y="886887"/>
            <a:ext cx="3948000" cy="3948000"/>
          </a:xfrm>
          <a:prstGeom prst="ellipse">
            <a:avLst/>
          </a:prstGeom>
          <a:solidFill>
            <a:srgbClr val="2F52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3" name="Google Shape;443;p75"/>
          <p:cNvGrpSpPr/>
          <p:nvPr/>
        </p:nvGrpSpPr>
        <p:grpSpPr>
          <a:xfrm>
            <a:off x="1714861" y="712178"/>
            <a:ext cx="2166000" cy="2166000"/>
            <a:chOff x="3619861" y="407378"/>
            <a:chExt cx="2166000" cy="2166000"/>
          </a:xfrm>
        </p:grpSpPr>
        <p:sp>
          <p:nvSpPr>
            <p:cNvPr id="444" name="Google Shape;444;p75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699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75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solidFill>
              <a:srgbClr val="699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URBANO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6" name="Google Shape;446;p75"/>
          <p:cNvGrpSpPr/>
          <p:nvPr/>
        </p:nvGrpSpPr>
        <p:grpSpPr>
          <a:xfrm>
            <a:off x="2743111" y="1447843"/>
            <a:ext cx="2166000" cy="2166000"/>
            <a:chOff x="4648111" y="1143043"/>
            <a:chExt cx="2166000" cy="2166000"/>
          </a:xfrm>
        </p:grpSpPr>
        <p:sp>
          <p:nvSpPr>
            <p:cNvPr id="447" name="Google Shape;447;p75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75"/>
            <p:cNvSpPr txBox="1"/>
            <p:nvPr/>
          </p:nvSpPr>
          <p:spPr>
            <a:xfrm>
              <a:off x="5431956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AMBIENTAL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49" name="Google Shape;449;p75"/>
          <p:cNvGrpSpPr/>
          <p:nvPr/>
        </p:nvGrpSpPr>
        <p:grpSpPr>
          <a:xfrm>
            <a:off x="2333812" y="2662489"/>
            <a:ext cx="2166000" cy="2166000"/>
            <a:chOff x="4238812" y="2357689"/>
            <a:chExt cx="2166000" cy="2166000"/>
          </a:xfrm>
        </p:grpSpPr>
        <p:sp>
          <p:nvSpPr>
            <p:cNvPr id="450" name="Google Shape;450;p75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75"/>
            <p:cNvSpPr txBox="1"/>
            <p:nvPr/>
          </p:nvSpPr>
          <p:spPr>
            <a:xfrm>
              <a:off x="5047900" y="3185175"/>
              <a:ext cx="1155000" cy="548700"/>
            </a:xfrm>
            <a:prstGeom prst="rect">
              <a:avLst/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INOVAÇÃO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2" name="Google Shape;452;p75"/>
          <p:cNvGrpSpPr/>
          <p:nvPr/>
        </p:nvGrpSpPr>
        <p:grpSpPr>
          <a:xfrm>
            <a:off x="686728" y="1447812"/>
            <a:ext cx="2166000" cy="2166000"/>
            <a:chOff x="2591728" y="1143012"/>
            <a:chExt cx="2166000" cy="2166000"/>
          </a:xfrm>
        </p:grpSpPr>
        <p:sp>
          <p:nvSpPr>
            <p:cNvPr id="453" name="Google Shape;453;p75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75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ECONÔMICO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5" name="Google Shape;455;p75"/>
          <p:cNvGrpSpPr/>
          <p:nvPr/>
        </p:nvGrpSpPr>
        <p:grpSpPr>
          <a:xfrm>
            <a:off x="1714911" y="713303"/>
            <a:ext cx="2166000" cy="2166000"/>
            <a:chOff x="3619861" y="407378"/>
            <a:chExt cx="2166000" cy="2166000"/>
          </a:xfrm>
        </p:grpSpPr>
        <p:sp>
          <p:nvSpPr>
            <p:cNvPr id="456" name="Google Shape;456;p75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699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75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solidFill>
              <a:srgbClr val="699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BEM-ESTAR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58" name="Google Shape;458;p75"/>
          <p:cNvGrpSpPr/>
          <p:nvPr/>
        </p:nvGrpSpPr>
        <p:grpSpPr>
          <a:xfrm>
            <a:off x="1078201" y="2662590"/>
            <a:ext cx="2166000" cy="2166000"/>
            <a:chOff x="2983201" y="2357790"/>
            <a:chExt cx="2166000" cy="2166000"/>
          </a:xfrm>
        </p:grpSpPr>
        <p:sp>
          <p:nvSpPr>
            <p:cNvPr id="459" name="Google Shape;459;p75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75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SOCIAL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61" name="Google Shape;461;p75"/>
          <p:cNvGrpSpPr/>
          <p:nvPr/>
        </p:nvGrpSpPr>
        <p:grpSpPr>
          <a:xfrm>
            <a:off x="2743111" y="1447793"/>
            <a:ext cx="2166000" cy="2166000"/>
            <a:chOff x="4648111" y="1143043"/>
            <a:chExt cx="2166000" cy="2166000"/>
          </a:xfrm>
        </p:grpSpPr>
        <p:sp>
          <p:nvSpPr>
            <p:cNvPr id="462" name="Google Shape;462;p75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75"/>
            <p:cNvSpPr txBox="1"/>
            <p:nvPr/>
          </p:nvSpPr>
          <p:spPr>
            <a:xfrm>
              <a:off x="5231931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GOVERNANÇA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64" name="Google Shape;464;p75"/>
          <p:cNvGrpSpPr/>
          <p:nvPr/>
        </p:nvGrpSpPr>
        <p:grpSpPr>
          <a:xfrm>
            <a:off x="2333812" y="2662489"/>
            <a:ext cx="2166000" cy="2166000"/>
            <a:chOff x="4238812" y="2357689"/>
            <a:chExt cx="2166000" cy="2166000"/>
          </a:xfrm>
        </p:grpSpPr>
        <p:sp>
          <p:nvSpPr>
            <p:cNvPr id="465" name="Google Shape;465;p75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75"/>
            <p:cNvSpPr txBox="1"/>
            <p:nvPr/>
          </p:nvSpPr>
          <p:spPr>
            <a:xfrm>
              <a:off x="4962166" y="318078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CRISE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CLIMÁTICA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67" name="Google Shape;467;p75"/>
          <p:cNvGrpSpPr/>
          <p:nvPr/>
        </p:nvGrpSpPr>
        <p:grpSpPr>
          <a:xfrm>
            <a:off x="1078201" y="2662590"/>
            <a:ext cx="2166000" cy="2166000"/>
            <a:chOff x="2983201" y="2357790"/>
            <a:chExt cx="2166000" cy="2166000"/>
          </a:xfrm>
        </p:grpSpPr>
        <p:sp>
          <p:nvSpPr>
            <p:cNvPr id="468" name="Google Shape;468;p75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5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DADOS</a:t>
              </a:r>
              <a:endParaRPr sz="1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0" name="Google Shape;470;p75"/>
          <p:cNvGrpSpPr/>
          <p:nvPr/>
        </p:nvGrpSpPr>
        <p:grpSpPr>
          <a:xfrm>
            <a:off x="686728" y="1447812"/>
            <a:ext cx="2166000" cy="2166000"/>
            <a:chOff x="2591728" y="1143012"/>
            <a:chExt cx="2166000" cy="2166000"/>
          </a:xfrm>
        </p:grpSpPr>
        <p:sp>
          <p:nvSpPr>
            <p:cNvPr id="471" name="Google Shape;471;p75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75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ORÇAMENTO</a:t>
              </a:r>
              <a:endPara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3" name="Google Shape;473;p75"/>
          <p:cNvGrpSpPr/>
          <p:nvPr/>
        </p:nvGrpSpPr>
        <p:grpSpPr>
          <a:xfrm>
            <a:off x="1297900" y="2247971"/>
            <a:ext cx="3000000" cy="1225800"/>
            <a:chOff x="840700" y="2324171"/>
            <a:chExt cx="3000000" cy="1225800"/>
          </a:xfrm>
        </p:grpSpPr>
        <p:sp>
          <p:nvSpPr>
            <p:cNvPr id="474" name="Google Shape;474;p75"/>
            <p:cNvSpPr/>
            <p:nvPr/>
          </p:nvSpPr>
          <p:spPr>
            <a:xfrm>
              <a:off x="1722742" y="2324171"/>
              <a:ext cx="1225800" cy="1225800"/>
            </a:xfrm>
            <a:prstGeom prst="ellipse">
              <a:avLst/>
            </a:prstGeom>
            <a:solidFill>
              <a:srgbClr val="2F5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75"/>
            <p:cNvSpPr txBox="1"/>
            <p:nvPr/>
          </p:nvSpPr>
          <p:spPr>
            <a:xfrm>
              <a:off x="840700" y="2604175"/>
              <a:ext cx="300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INSTITUTO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 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pt-BR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PLANEJAMENTO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6" name="Google Shape;476;p75"/>
          <p:cNvSpPr txBox="1"/>
          <p:nvPr/>
        </p:nvSpPr>
        <p:spPr>
          <a:xfrm>
            <a:off x="3492500" y="0"/>
            <a:ext cx="54825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Planejamento Integrado</a:t>
            </a:r>
            <a:endParaRPr sz="7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2" name="Google Shape;48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6"/>
          <p:cNvSpPr txBox="1"/>
          <p:nvPr/>
        </p:nvSpPr>
        <p:spPr>
          <a:xfrm>
            <a:off x="64525" y="1468650"/>
            <a:ext cx="891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Hub de Agendas</a:t>
            </a:r>
            <a:endParaRPr sz="89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484" name="Google Shape;48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626" y="3351713"/>
            <a:ext cx="1413950" cy="141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8975" y="3110289"/>
            <a:ext cx="1917500" cy="203321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6"/>
          <p:cNvSpPr txBox="1"/>
          <p:nvPr/>
        </p:nvSpPr>
        <p:spPr>
          <a:xfrm>
            <a:off x="1859400" y="2806850"/>
            <a:ext cx="7035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INTERNACIONAIS DE DESENVOLVIMENTO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7"/>
          <p:cNvPicPr preferRelativeResize="0"/>
          <p:nvPr/>
        </p:nvPicPr>
        <p:blipFill rotWithShape="1">
          <a:blip r:embed="rId3">
            <a:alphaModFix/>
          </a:blip>
          <a:srcRect t="2626" b="3220"/>
          <a:stretch/>
        </p:blipFill>
        <p:spPr>
          <a:xfrm>
            <a:off x="1549825" y="1290975"/>
            <a:ext cx="6951075" cy="38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7"/>
          <p:cNvPicPr preferRelativeResize="0"/>
          <p:nvPr/>
        </p:nvPicPr>
        <p:blipFill rotWithShape="1">
          <a:blip r:embed="rId4">
            <a:alphaModFix/>
          </a:blip>
          <a:srcRect b="31819"/>
          <a:stretch/>
        </p:blipFill>
        <p:spPr>
          <a:xfrm>
            <a:off x="7944877" y="1"/>
            <a:ext cx="1199112" cy="113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77"/>
          <p:cNvPicPr preferRelativeResize="0"/>
          <p:nvPr/>
        </p:nvPicPr>
        <p:blipFill rotWithShape="1">
          <a:blip r:embed="rId5">
            <a:alphaModFix/>
          </a:blip>
          <a:srcRect b="7672"/>
          <a:stretch/>
        </p:blipFill>
        <p:spPr>
          <a:xfrm>
            <a:off x="1671244" y="855500"/>
            <a:ext cx="7024550" cy="42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77"/>
          <p:cNvSpPr txBox="1"/>
          <p:nvPr/>
        </p:nvSpPr>
        <p:spPr>
          <a:xfrm>
            <a:off x="1630800" y="368450"/>
            <a:ext cx="7035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NOVA AGENDA URBANA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0" name="Google Shape;50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8"/>
          <p:cNvSpPr txBox="1"/>
          <p:nvPr/>
        </p:nvSpPr>
        <p:spPr>
          <a:xfrm>
            <a:off x="64525" y="1468650"/>
            <a:ext cx="891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Suporte Técnico</a:t>
            </a:r>
            <a:endParaRPr sz="89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02" name="Google Shape;502;p78"/>
          <p:cNvSpPr txBox="1"/>
          <p:nvPr/>
        </p:nvSpPr>
        <p:spPr>
          <a:xfrm>
            <a:off x="1859400" y="2806850"/>
            <a:ext cx="7035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APOIAR TOMADA DE DECISÃO POLÍTICA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8" name="Google Shape;50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9"/>
          <p:cNvSpPr txBox="1"/>
          <p:nvPr/>
        </p:nvSpPr>
        <p:spPr>
          <a:xfrm>
            <a:off x="64525" y="1468650"/>
            <a:ext cx="891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Transformação</a:t>
            </a:r>
            <a:endParaRPr sz="89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10" name="Google Shape;510;p79"/>
          <p:cNvSpPr txBox="1"/>
          <p:nvPr/>
        </p:nvSpPr>
        <p:spPr>
          <a:xfrm>
            <a:off x="1859400" y="2806850"/>
            <a:ext cx="7035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 BASE EM DADOS E EVIDÊNCIAS 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0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6" name="Google Shape;51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80"/>
          <p:cNvSpPr txBox="1"/>
          <p:nvPr/>
        </p:nvSpPr>
        <p:spPr>
          <a:xfrm>
            <a:off x="64525" y="1468650"/>
            <a:ext cx="891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5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Personalização</a:t>
            </a:r>
            <a:endParaRPr sz="89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18" name="Google Shape;518;p80"/>
          <p:cNvSpPr txBox="1"/>
          <p:nvPr/>
        </p:nvSpPr>
        <p:spPr>
          <a:xfrm>
            <a:off x="1859400" y="2806850"/>
            <a:ext cx="7035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Políticas Públicas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4"/>
          <p:cNvSpPr/>
          <p:nvPr/>
        </p:nvSpPr>
        <p:spPr>
          <a:xfrm>
            <a:off x="-125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825" y="542225"/>
            <a:ext cx="4116925" cy="405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4"/>
          <p:cNvSpPr txBox="1"/>
          <p:nvPr/>
        </p:nvSpPr>
        <p:spPr>
          <a:xfrm>
            <a:off x="93050" y="116625"/>
            <a:ext cx="3000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 ExtraBold"/>
              <a:buAutoNum type="arabicPeriod"/>
            </a:pPr>
            <a:r>
              <a:rPr lang="pt-BR" sz="35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Contexto</a:t>
            </a:r>
            <a:endParaRPr sz="35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4" name="Google Shape;52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81"/>
          <p:cNvSpPr txBox="1"/>
          <p:nvPr/>
        </p:nvSpPr>
        <p:spPr>
          <a:xfrm>
            <a:off x="64525" y="2002050"/>
            <a:ext cx="89106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Recursos Públicos</a:t>
            </a:r>
            <a:endParaRPr sz="79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26" name="Google Shape;526;p81"/>
          <p:cNvSpPr txBox="1"/>
          <p:nvPr/>
        </p:nvSpPr>
        <p:spPr>
          <a:xfrm>
            <a:off x="1859400" y="1695025"/>
            <a:ext cx="70359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Otimização dos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2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2" name="Google Shape;53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2"/>
          <p:cNvSpPr txBox="1"/>
          <p:nvPr/>
        </p:nvSpPr>
        <p:spPr>
          <a:xfrm>
            <a:off x="64525" y="9352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Continuidade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34" name="Google Shape;534;p82"/>
          <p:cNvSpPr txBox="1"/>
          <p:nvPr/>
        </p:nvSpPr>
        <p:spPr>
          <a:xfrm>
            <a:off x="5927950" y="292250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PLANEJAMENTO com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535" name="Google Shape;535;p82"/>
          <p:cNvGrpSpPr/>
          <p:nvPr/>
        </p:nvGrpSpPr>
        <p:grpSpPr>
          <a:xfrm>
            <a:off x="1863275" y="2647975"/>
            <a:ext cx="6907200" cy="874200"/>
            <a:chOff x="1863275" y="2647975"/>
            <a:chExt cx="6907200" cy="874200"/>
          </a:xfrm>
        </p:grpSpPr>
        <p:cxnSp>
          <p:nvCxnSpPr>
            <p:cNvPr id="536" name="Google Shape;536;p82"/>
            <p:cNvCxnSpPr/>
            <p:nvPr/>
          </p:nvCxnSpPr>
          <p:spPr>
            <a:xfrm>
              <a:off x="1863275" y="3067675"/>
              <a:ext cx="6907200" cy="17400"/>
            </a:xfrm>
            <a:prstGeom prst="straightConnector1">
              <a:avLst/>
            </a:prstGeom>
            <a:noFill/>
            <a:ln w="152400" cap="flat" cmpd="sng">
              <a:solidFill>
                <a:srgbClr val="38577F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537" name="Google Shape;537;p82"/>
            <p:cNvSpPr/>
            <p:nvPr/>
          </p:nvSpPr>
          <p:spPr>
            <a:xfrm>
              <a:off x="4879775" y="2647975"/>
              <a:ext cx="874200" cy="874200"/>
            </a:xfrm>
            <a:prstGeom prst="ellipse">
              <a:avLst/>
            </a:prstGeom>
            <a:solidFill>
              <a:srgbClr val="385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3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3" name="Google Shape;543;p83"/>
          <p:cNvPicPr preferRelativeResize="0"/>
          <p:nvPr/>
        </p:nvPicPr>
        <p:blipFill rotWithShape="1">
          <a:blip r:embed="rId4">
            <a:alphaModFix/>
          </a:blip>
          <a:srcRect l="1589" r="325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4"/>
          <p:cNvSpPr txBox="1"/>
          <p:nvPr/>
        </p:nvSpPr>
        <p:spPr>
          <a:xfrm>
            <a:off x="64525" y="16972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Autarquia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1" name="Google Shape;551;p84"/>
          <p:cNvSpPr txBox="1"/>
          <p:nvPr/>
        </p:nvSpPr>
        <p:spPr>
          <a:xfrm>
            <a:off x="5927950" y="309952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1965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IPPUC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5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7" name="Google Shape;55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663" y="74425"/>
            <a:ext cx="5065875" cy="49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85"/>
          <p:cNvSpPr txBox="1"/>
          <p:nvPr/>
        </p:nvSpPr>
        <p:spPr>
          <a:xfrm>
            <a:off x="152400" y="232825"/>
            <a:ext cx="37917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3. InREDE</a:t>
            </a:r>
            <a:endParaRPr sz="45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Rede</a:t>
            </a:r>
            <a:endParaRPr sz="45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Brasileira</a:t>
            </a:r>
            <a:endParaRPr sz="45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de Institutos</a:t>
            </a:r>
            <a:endParaRPr sz="45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F3F3F3"/>
                </a:solidFill>
                <a:latin typeface="Impact"/>
                <a:ea typeface="Impact"/>
                <a:cs typeface="Impact"/>
                <a:sym typeface="Impact"/>
              </a:rPr>
              <a:t>de Planejamento</a:t>
            </a:r>
            <a:endParaRPr sz="4500">
              <a:solidFill>
                <a:srgbClr val="F3F3F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4" name="Google Shape;56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86"/>
          <p:cNvSpPr txBox="1"/>
          <p:nvPr/>
        </p:nvSpPr>
        <p:spPr>
          <a:xfrm>
            <a:off x="1669722" y="0"/>
            <a:ext cx="73779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experiência</a:t>
            </a:r>
            <a:endParaRPr sz="44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InREDE</a:t>
            </a:r>
            <a:endParaRPr sz="44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66" name="Google Shape;566;p86"/>
          <p:cNvSpPr txBox="1"/>
          <p:nvPr/>
        </p:nvSpPr>
        <p:spPr>
          <a:xfrm>
            <a:off x="6663486" y="1340625"/>
            <a:ext cx="2347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CRIADA </a:t>
            </a:r>
            <a:r>
              <a:rPr lang="pt-BR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 2022</a:t>
            </a:r>
            <a:endParaRPr>
              <a:solidFill>
                <a:schemeClr val="dk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67" name="Google Shape;567;p86"/>
          <p:cNvSpPr txBox="1"/>
          <p:nvPr/>
        </p:nvSpPr>
        <p:spPr>
          <a:xfrm>
            <a:off x="64525" y="16972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COOPERAR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68" name="Google Shape;568;p86"/>
          <p:cNvSpPr txBox="1"/>
          <p:nvPr/>
        </p:nvSpPr>
        <p:spPr>
          <a:xfrm>
            <a:off x="5927950" y="3099525"/>
            <a:ext cx="2967300" cy="12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PARA CRESCER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7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4" name="Google Shape;57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87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76" name="Google Shape;57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20350"/>
            <a:ext cx="55626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87"/>
          <p:cNvSpPr txBox="1"/>
          <p:nvPr/>
        </p:nvSpPr>
        <p:spPr>
          <a:xfrm>
            <a:off x="3245574" y="41984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1º - Fortaleza/CE - 2022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3" name="Google Shape;58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8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85" name="Google Shape;585;p88"/>
          <p:cNvSpPr txBox="1"/>
          <p:nvPr/>
        </p:nvSpPr>
        <p:spPr>
          <a:xfrm>
            <a:off x="3245574" y="41984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2º - Maringá/PR - 2022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86" name="Google Shape;58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15588"/>
            <a:ext cx="5581650" cy="30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2" name="Google Shape;59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89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94" name="Google Shape;594;p89"/>
          <p:cNvSpPr txBox="1"/>
          <p:nvPr/>
        </p:nvSpPr>
        <p:spPr>
          <a:xfrm>
            <a:off x="3245574" y="41984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3º - Rio de Janeiro/RJ - 2022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595" name="Google Shape;59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25113"/>
            <a:ext cx="5562600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0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4º -  Campo Grande/MS - 2023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01" name="Google Shape;601;p90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2" name="Google Shape;60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90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04" name="Google Shape;60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15588"/>
            <a:ext cx="5581650" cy="30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5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5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5"/>
          <p:cNvSpPr txBox="1"/>
          <p:nvPr/>
        </p:nvSpPr>
        <p:spPr>
          <a:xfrm>
            <a:off x="4490175" y="3405375"/>
            <a:ext cx="2251500" cy="124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99BD3"/>
                </a:solidFill>
              </a:rPr>
              <a:t>AMÉRICA</a:t>
            </a:r>
            <a:endParaRPr sz="1800">
              <a:solidFill>
                <a:srgbClr val="699BD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99BD3"/>
                </a:solidFill>
              </a:rPr>
              <a:t>LATINA </a:t>
            </a:r>
            <a:endParaRPr sz="1800">
              <a:solidFill>
                <a:srgbClr val="699BD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99BD3"/>
                </a:solidFill>
              </a:rPr>
              <a:t>E CARIBE</a:t>
            </a:r>
            <a:endParaRPr sz="1800">
              <a:solidFill>
                <a:srgbClr val="699BD3"/>
              </a:solidFill>
            </a:endParaRPr>
          </a:p>
        </p:txBody>
      </p:sp>
      <p:sp>
        <p:nvSpPr>
          <p:cNvPr id="264" name="Google Shape;264;p55"/>
          <p:cNvSpPr txBox="1"/>
          <p:nvPr/>
        </p:nvSpPr>
        <p:spPr>
          <a:xfrm>
            <a:off x="1520700" y="3393250"/>
            <a:ext cx="2251500" cy="124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99BD3"/>
                </a:solidFill>
              </a:rPr>
              <a:t>MUNDO</a:t>
            </a:r>
            <a:endParaRPr sz="1800">
              <a:solidFill>
                <a:srgbClr val="699BD3"/>
              </a:solidFill>
            </a:endParaRPr>
          </a:p>
        </p:txBody>
      </p:sp>
      <p:sp>
        <p:nvSpPr>
          <p:cNvPr id="265" name="Google Shape;265;p55"/>
          <p:cNvSpPr txBox="1"/>
          <p:nvPr/>
        </p:nvSpPr>
        <p:spPr>
          <a:xfrm>
            <a:off x="7459675" y="3393250"/>
            <a:ext cx="1355400" cy="124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699BD3"/>
                </a:solidFill>
              </a:rPr>
              <a:t>BRASIL</a:t>
            </a:r>
            <a:endParaRPr sz="1800">
              <a:solidFill>
                <a:srgbClr val="699BD3"/>
              </a:solidFill>
            </a:endParaRPr>
          </a:p>
        </p:txBody>
      </p:sp>
      <p:sp>
        <p:nvSpPr>
          <p:cNvPr id="266" name="Google Shape;266;p55"/>
          <p:cNvSpPr/>
          <p:nvPr/>
        </p:nvSpPr>
        <p:spPr>
          <a:xfrm>
            <a:off x="4177738" y="1921150"/>
            <a:ext cx="1096800" cy="147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55"/>
          <p:cNvSpPr/>
          <p:nvPr/>
        </p:nvSpPr>
        <p:spPr>
          <a:xfrm>
            <a:off x="5756275" y="715275"/>
            <a:ext cx="1096800" cy="57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901" y="1043326"/>
            <a:ext cx="2173775" cy="23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1175" y="1268962"/>
            <a:ext cx="2063350" cy="20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725" y="1292480"/>
            <a:ext cx="4176176" cy="211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1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5º -  Redenção/PA - 2023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0" name="Google Shape;610;p9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1" name="Google Shape;61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91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13" name="Google Shape;61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15588"/>
            <a:ext cx="5562600" cy="30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2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6º - Londrina/PR - 2023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9" name="Google Shape;619;p92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0" name="Google Shape;62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2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22" name="Google Shape;62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20350"/>
            <a:ext cx="55626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3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7º -  São Luis/MA - 2024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28" name="Google Shape;628;p93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9" name="Google Shape;6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93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31" name="Google Shape;63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5575" y="1025113"/>
            <a:ext cx="5562600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4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8º -   Curitiba/PR - 2024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37" name="Google Shape;637;p9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8" name="Google Shape;63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94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40" name="Google Shape;640;p9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3245575" y="1029875"/>
            <a:ext cx="5553075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95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9º -   Brasília/DF - 2024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46" name="Google Shape;646;p95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7" name="Google Shape;64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95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49" name="Google Shape;649;p95"/>
          <p:cNvPicPr preferRelativeResize="0"/>
          <p:nvPr/>
        </p:nvPicPr>
        <p:blipFill rotWithShape="1">
          <a:blip r:embed="rId4">
            <a:alphaModFix/>
          </a:blip>
          <a:srcRect l="3068" t="34245" r="8255"/>
          <a:stretch/>
        </p:blipFill>
        <p:spPr>
          <a:xfrm>
            <a:off x="2842175" y="1054275"/>
            <a:ext cx="5956475" cy="29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96" title="WhatsApp Image 2025-09-25 at 06.55.35 (1).jpeg"/>
          <p:cNvPicPr preferRelativeResize="0"/>
          <p:nvPr/>
        </p:nvPicPr>
        <p:blipFill rotWithShape="1">
          <a:blip r:embed="rId3">
            <a:alphaModFix/>
          </a:blip>
          <a:srcRect t="14728" b="13457"/>
          <a:stretch/>
        </p:blipFill>
        <p:spPr>
          <a:xfrm>
            <a:off x="3245575" y="1029875"/>
            <a:ext cx="5553075" cy="299084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96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10º -   Manaus/AM - 2025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56" name="Google Shape;656;p9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7" name="Google Shape;65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96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97"/>
          <p:cNvSpPr/>
          <p:nvPr/>
        </p:nvSpPr>
        <p:spPr>
          <a:xfrm>
            <a:off x="3245575" y="1029875"/>
            <a:ext cx="5553000" cy="2991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AQUI E AGORA!</a:t>
            </a:r>
            <a:endParaRPr/>
          </a:p>
        </p:txBody>
      </p:sp>
      <p:sp>
        <p:nvSpPr>
          <p:cNvPr id="664" name="Google Shape;664;p97"/>
          <p:cNvSpPr txBox="1"/>
          <p:nvPr/>
        </p:nvSpPr>
        <p:spPr>
          <a:xfrm>
            <a:off x="3245575" y="4198450"/>
            <a:ext cx="57711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11º -   Manaus/AM - 2025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65" name="Google Shape;665;p97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6" name="Google Shape;66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97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Encontros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3" name="Google Shape;67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98"/>
          <p:cNvSpPr/>
          <p:nvPr/>
        </p:nvSpPr>
        <p:spPr>
          <a:xfrm>
            <a:off x="-168875" y="-21675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98"/>
          <p:cNvSpPr txBox="1"/>
          <p:nvPr/>
        </p:nvSpPr>
        <p:spPr>
          <a:xfrm>
            <a:off x="64525" y="20850"/>
            <a:ext cx="891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Brasil</a:t>
            </a:r>
            <a:endParaRPr sz="7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76" name="Google Shape;676;p98"/>
          <p:cNvSpPr txBox="1"/>
          <p:nvPr/>
        </p:nvSpPr>
        <p:spPr>
          <a:xfrm>
            <a:off x="5817325" y="2956675"/>
            <a:ext cx="29784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ou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laboratórios de 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inovação urbana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77" name="Google Shape;677;p98"/>
          <p:cNvPicPr preferRelativeResize="0"/>
          <p:nvPr/>
        </p:nvPicPr>
        <p:blipFill rotWithShape="1">
          <a:blip r:embed="rId4">
            <a:alphaModFix/>
          </a:blip>
          <a:srcRect l="82672" t="64130" r="10541" b="25233"/>
          <a:stretch/>
        </p:blipFill>
        <p:spPr>
          <a:xfrm>
            <a:off x="7754875" y="2344333"/>
            <a:ext cx="1040783" cy="917551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98"/>
          <p:cNvSpPr txBox="1"/>
          <p:nvPr/>
        </p:nvSpPr>
        <p:spPr>
          <a:xfrm>
            <a:off x="5817325" y="1051325"/>
            <a:ext cx="3462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rPr>
              <a:t>5568</a:t>
            </a:r>
            <a:endParaRPr sz="9600" b="1">
              <a:solidFill>
                <a:srgbClr val="2F52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9" name="Google Shape;679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" y="0"/>
            <a:ext cx="50179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98"/>
          <p:cNvSpPr txBox="1"/>
          <p:nvPr/>
        </p:nvSpPr>
        <p:spPr>
          <a:xfrm>
            <a:off x="5817325" y="2576800"/>
            <a:ext cx="14139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cidades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9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6" name="Google Shape;68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99"/>
          <p:cNvSpPr/>
          <p:nvPr/>
        </p:nvSpPr>
        <p:spPr>
          <a:xfrm>
            <a:off x="-168875" y="-21675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9"/>
          <p:cNvSpPr txBox="1"/>
          <p:nvPr/>
        </p:nvSpPr>
        <p:spPr>
          <a:xfrm>
            <a:off x="64525" y="20850"/>
            <a:ext cx="8910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Brasil</a:t>
            </a:r>
            <a:endParaRPr sz="7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89" name="Google Shape;689;p99"/>
          <p:cNvPicPr preferRelativeResize="0"/>
          <p:nvPr/>
        </p:nvPicPr>
        <p:blipFill rotWithShape="1">
          <a:blip r:embed="rId4">
            <a:alphaModFix/>
          </a:blip>
          <a:srcRect l="82672" t="64130" r="10541" b="25233"/>
          <a:stretch/>
        </p:blipFill>
        <p:spPr>
          <a:xfrm>
            <a:off x="6982300" y="2153833"/>
            <a:ext cx="1040783" cy="917551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99"/>
          <p:cNvSpPr txBox="1"/>
          <p:nvPr/>
        </p:nvSpPr>
        <p:spPr>
          <a:xfrm>
            <a:off x="5741125" y="856650"/>
            <a:ext cx="3462600" cy="21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rPr>
              <a:t>5568</a:t>
            </a:r>
            <a:endParaRPr sz="9600" b="1">
              <a:solidFill>
                <a:srgbClr val="2F52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p99"/>
          <p:cNvSpPr txBox="1"/>
          <p:nvPr/>
        </p:nvSpPr>
        <p:spPr>
          <a:xfrm>
            <a:off x="5741125" y="2414175"/>
            <a:ext cx="24993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cidades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692" name="Google Shape;692;p99"/>
          <p:cNvGrpSpPr/>
          <p:nvPr/>
        </p:nvGrpSpPr>
        <p:grpSpPr>
          <a:xfrm>
            <a:off x="5817475" y="2349875"/>
            <a:ext cx="2205600" cy="2106600"/>
            <a:chOff x="4140925" y="2970450"/>
            <a:chExt cx="2205600" cy="2106600"/>
          </a:xfrm>
        </p:grpSpPr>
        <p:sp>
          <p:nvSpPr>
            <p:cNvPr id="693" name="Google Shape;693;p99"/>
            <p:cNvSpPr txBox="1"/>
            <p:nvPr/>
          </p:nvSpPr>
          <p:spPr>
            <a:xfrm>
              <a:off x="4140925" y="2970450"/>
              <a:ext cx="1040700" cy="21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600" b="1">
                  <a:solidFill>
                    <a:srgbClr val="2F52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 sz="96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94" name="Google Shape;694;p99"/>
            <p:cNvSpPr txBox="1"/>
            <p:nvPr/>
          </p:nvSpPr>
          <p:spPr>
            <a:xfrm>
              <a:off x="4979125" y="3818550"/>
              <a:ext cx="13674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1E2B5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biomas</a:t>
              </a:r>
              <a:endParaRPr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695" name="Google Shape;695;p99"/>
          <p:cNvGrpSpPr/>
          <p:nvPr/>
        </p:nvGrpSpPr>
        <p:grpSpPr>
          <a:xfrm>
            <a:off x="3159450" y="3664200"/>
            <a:ext cx="5937926" cy="2106600"/>
            <a:chOff x="3127700" y="3748875"/>
            <a:chExt cx="5937926" cy="2106600"/>
          </a:xfrm>
        </p:grpSpPr>
        <p:pic>
          <p:nvPicPr>
            <p:cNvPr id="696" name="Google Shape;696;p99"/>
            <p:cNvPicPr preferRelativeResize="0"/>
            <p:nvPr/>
          </p:nvPicPr>
          <p:blipFill rotWithShape="1">
            <a:blip r:embed="rId4">
              <a:alphaModFix/>
            </a:blip>
            <a:srcRect l="54275" t="14130" r="27214" b="61402"/>
            <a:stretch/>
          </p:blipFill>
          <p:spPr>
            <a:xfrm>
              <a:off x="7373000" y="3808800"/>
              <a:ext cx="1692626" cy="1258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99"/>
            <p:cNvSpPr txBox="1"/>
            <p:nvPr/>
          </p:nvSpPr>
          <p:spPr>
            <a:xfrm>
              <a:off x="3127700" y="3748875"/>
              <a:ext cx="4377300" cy="21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5600" b="1">
                  <a:solidFill>
                    <a:srgbClr val="2F52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203.062.512</a:t>
              </a:r>
              <a:endParaRPr sz="56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98" name="Google Shape;698;p99"/>
            <p:cNvSpPr txBox="1"/>
            <p:nvPr/>
          </p:nvSpPr>
          <p:spPr>
            <a:xfrm>
              <a:off x="5638875" y="4081525"/>
              <a:ext cx="2499300" cy="12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1E2B5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habitantes</a:t>
              </a:r>
              <a:endParaRPr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699" name="Google Shape;699;p99"/>
          <p:cNvGrpSpPr/>
          <p:nvPr/>
        </p:nvGrpSpPr>
        <p:grpSpPr>
          <a:xfrm>
            <a:off x="-16475" y="3166575"/>
            <a:ext cx="2499300" cy="1976925"/>
            <a:chOff x="-16475" y="3166575"/>
            <a:chExt cx="2499300" cy="1976925"/>
          </a:xfrm>
        </p:grpSpPr>
        <p:sp>
          <p:nvSpPr>
            <p:cNvPr id="700" name="Google Shape;700;p99"/>
            <p:cNvSpPr txBox="1"/>
            <p:nvPr/>
          </p:nvSpPr>
          <p:spPr>
            <a:xfrm>
              <a:off x="-16475" y="3166575"/>
              <a:ext cx="15207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7200" b="1">
                  <a:solidFill>
                    <a:srgbClr val="2F52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85</a:t>
              </a:r>
              <a:endParaRPr sz="72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1" name="Google Shape;701;p99"/>
            <p:cNvSpPr txBox="1"/>
            <p:nvPr/>
          </p:nvSpPr>
          <p:spPr>
            <a:xfrm>
              <a:off x="-16475" y="3885000"/>
              <a:ext cx="2499300" cy="12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1E2B5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da população</a:t>
              </a:r>
              <a:endParaRPr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1E2B5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brasileira vive</a:t>
              </a:r>
              <a:endParaRPr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1E2B5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em cidades</a:t>
              </a:r>
              <a:endParaRPr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702" name="Google Shape;702;p99"/>
            <p:cNvSpPr txBox="1"/>
            <p:nvPr/>
          </p:nvSpPr>
          <p:spPr>
            <a:xfrm>
              <a:off x="1092725" y="3194775"/>
              <a:ext cx="4821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rgbClr val="2F527C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%</a:t>
              </a:r>
              <a:endParaRPr/>
            </a:p>
          </p:txBody>
        </p:sp>
      </p:grpSp>
      <p:pic>
        <p:nvPicPr>
          <p:cNvPr id="703" name="Google Shape;70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" y="0"/>
            <a:ext cx="501792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00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9" name="Google Shape;70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00"/>
          <p:cNvSpPr txBox="1"/>
          <p:nvPr/>
        </p:nvSpPr>
        <p:spPr>
          <a:xfrm>
            <a:off x="64525" y="1697250"/>
            <a:ext cx="89106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DIVERSIDADE</a:t>
            </a:r>
            <a:endParaRPr sz="114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6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950" y="462750"/>
            <a:ext cx="8710075" cy="440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6" name="Google Shape;71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01"/>
          <p:cNvSpPr txBox="1"/>
          <p:nvPr/>
        </p:nvSpPr>
        <p:spPr>
          <a:xfrm>
            <a:off x="64525" y="1697250"/>
            <a:ext cx="89106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Assimetria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2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3" name="Google Shape;72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102"/>
          <p:cNvSpPr txBox="1"/>
          <p:nvPr/>
        </p:nvSpPr>
        <p:spPr>
          <a:xfrm>
            <a:off x="64525" y="1240050"/>
            <a:ext cx="89106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Alinhamento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cxnSp>
        <p:nvCxnSpPr>
          <p:cNvPr id="725" name="Google Shape;725;p102"/>
          <p:cNvCxnSpPr/>
          <p:nvPr/>
        </p:nvCxnSpPr>
        <p:spPr>
          <a:xfrm>
            <a:off x="1863275" y="3067675"/>
            <a:ext cx="6907200" cy="17400"/>
          </a:xfrm>
          <a:prstGeom prst="straightConnector1">
            <a:avLst/>
          </a:prstGeom>
          <a:noFill/>
          <a:ln w="152400" cap="flat" cmpd="sng">
            <a:solidFill>
              <a:srgbClr val="3857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6" name="Google Shape;726;p102"/>
          <p:cNvSpPr/>
          <p:nvPr/>
        </p:nvSpPr>
        <p:spPr>
          <a:xfrm>
            <a:off x="5086025" y="3244825"/>
            <a:ext cx="461700" cy="851400"/>
          </a:xfrm>
          <a:prstGeom prst="rect">
            <a:avLst/>
          </a:prstGeom>
          <a:solidFill>
            <a:srgbClr val="3857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02"/>
          <p:cNvSpPr/>
          <p:nvPr/>
        </p:nvSpPr>
        <p:spPr>
          <a:xfrm>
            <a:off x="4341150" y="3244825"/>
            <a:ext cx="461700" cy="1486500"/>
          </a:xfrm>
          <a:prstGeom prst="rect">
            <a:avLst/>
          </a:prstGeom>
          <a:solidFill>
            <a:srgbClr val="3857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02"/>
          <p:cNvSpPr/>
          <p:nvPr/>
        </p:nvSpPr>
        <p:spPr>
          <a:xfrm>
            <a:off x="5830900" y="3244825"/>
            <a:ext cx="263700" cy="1197900"/>
          </a:xfrm>
          <a:prstGeom prst="rect">
            <a:avLst/>
          </a:prstGeom>
          <a:solidFill>
            <a:srgbClr val="3857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3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4" name="Google Shape;73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103"/>
          <p:cNvSpPr txBox="1"/>
          <p:nvPr/>
        </p:nvSpPr>
        <p:spPr>
          <a:xfrm>
            <a:off x="3016250" y="105825"/>
            <a:ext cx="59589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Princípios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36" name="Google Shape;736;p103"/>
          <p:cNvSpPr txBox="1"/>
          <p:nvPr/>
        </p:nvSpPr>
        <p:spPr>
          <a:xfrm>
            <a:off x="1824950" y="2083850"/>
            <a:ext cx="64974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2400"/>
              <a:buFont typeface="Montserrat Medium"/>
              <a:buAutoNum type="arabicPeriod"/>
            </a:pPr>
            <a:r>
              <a:rPr lang="pt-BR" sz="2400">
                <a:solidFill>
                  <a:srgbClr val="2F52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Cooperação em rede</a:t>
            </a:r>
            <a:endParaRPr sz="2400">
              <a:solidFill>
                <a:srgbClr val="2F52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2400"/>
              <a:buFont typeface="Montserrat Medium"/>
              <a:buAutoNum type="arabicPeriod"/>
            </a:pPr>
            <a:r>
              <a:rPr lang="pt-BR" sz="2400">
                <a:solidFill>
                  <a:srgbClr val="2F52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Parceria Interfederativa</a:t>
            </a:r>
            <a:endParaRPr sz="2400">
              <a:solidFill>
                <a:srgbClr val="2F52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2400"/>
              <a:buFont typeface="Montserrat Medium"/>
              <a:buAutoNum type="arabicPeriod"/>
            </a:pPr>
            <a:r>
              <a:rPr lang="pt-BR" sz="2400">
                <a:solidFill>
                  <a:srgbClr val="2F52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Diversidade e Inclusão</a:t>
            </a:r>
            <a:endParaRPr sz="2400">
              <a:solidFill>
                <a:srgbClr val="2F52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2400"/>
              <a:buFont typeface="Montserrat Medium"/>
              <a:buAutoNum type="arabicPeriod"/>
            </a:pPr>
            <a:r>
              <a:rPr lang="pt-BR" sz="2400">
                <a:solidFill>
                  <a:srgbClr val="2F52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Aprendizagem contínua e inovação</a:t>
            </a:r>
            <a:endParaRPr sz="2400">
              <a:solidFill>
                <a:srgbClr val="2F52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2400"/>
              <a:buFont typeface="Montserrat Medium"/>
              <a:buAutoNum type="arabicPeriod"/>
            </a:pPr>
            <a:r>
              <a:rPr lang="pt-BR" sz="2400">
                <a:solidFill>
                  <a:srgbClr val="2F52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Espírito Público</a:t>
            </a:r>
            <a:endParaRPr sz="2400">
              <a:solidFill>
                <a:srgbClr val="2F52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2400"/>
              <a:buFont typeface="Montserrat Medium"/>
              <a:buAutoNum type="arabicPeriod"/>
            </a:pPr>
            <a:r>
              <a:rPr lang="pt-BR" sz="2400">
                <a:solidFill>
                  <a:srgbClr val="2F527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Visão Estratégica</a:t>
            </a:r>
            <a:endParaRPr sz="2400">
              <a:solidFill>
                <a:srgbClr val="2F527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37" name="Google Shape;737;p103"/>
          <p:cNvPicPr preferRelativeResize="0"/>
          <p:nvPr/>
        </p:nvPicPr>
        <p:blipFill rotWithShape="1">
          <a:blip r:embed="rId4">
            <a:alphaModFix/>
          </a:blip>
          <a:srcRect t="56165"/>
          <a:stretch/>
        </p:blipFill>
        <p:spPr>
          <a:xfrm>
            <a:off x="6435616" y="1677453"/>
            <a:ext cx="2359561" cy="14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3" name="Google Shape;743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04"/>
          <p:cNvSpPr txBox="1"/>
          <p:nvPr/>
        </p:nvSpPr>
        <p:spPr>
          <a:xfrm>
            <a:off x="1195925" y="169325"/>
            <a:ext cx="77685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Compromissos</a:t>
            </a:r>
            <a:endParaRPr sz="4500">
              <a:solidFill>
                <a:srgbClr val="2F527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F527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745" name="Google Shape;745;p104"/>
          <p:cNvSpPr txBox="1"/>
          <p:nvPr/>
        </p:nvSpPr>
        <p:spPr>
          <a:xfrm>
            <a:off x="1837300" y="981175"/>
            <a:ext cx="69435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79400" algn="l" rtl="0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Planejamento territorial;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Função social da cidade, da propriedade e da terra;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Política urbana e enfrentamento das desigualdades socioeconômicas e espaciais;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Políticas afirmativas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Cidades Resilientes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SBN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Transformação Digital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Economia urbana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Financiamento HIS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Regulação com base em incentivos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2F527C"/>
              </a:buClr>
              <a:buSzPts val="1800"/>
              <a:buFont typeface="Montserrat SemiBold"/>
              <a:buChar char="●"/>
            </a:pPr>
            <a:r>
              <a:rPr lang="pt-BR" sz="1800">
                <a:solidFill>
                  <a:srgbClr val="2F527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Interdisciplinar</a:t>
            </a:r>
            <a:endParaRPr sz="1800">
              <a:solidFill>
                <a:srgbClr val="2F527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5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1" name="Google Shape;75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05"/>
          <p:cNvSpPr txBox="1"/>
          <p:nvPr/>
        </p:nvSpPr>
        <p:spPr>
          <a:xfrm>
            <a:off x="64525" y="935250"/>
            <a:ext cx="89106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o que temos feito?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8" name="Google Shape;75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06"/>
          <p:cNvSpPr txBox="1"/>
          <p:nvPr/>
        </p:nvSpPr>
        <p:spPr>
          <a:xfrm>
            <a:off x="1628701" y="325650"/>
            <a:ext cx="2247300" cy="21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60" name="Google Shape;760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3800" y="1636398"/>
            <a:ext cx="1059811" cy="110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5945" y="3057075"/>
            <a:ext cx="1054174" cy="104852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6"/>
          <p:cNvSpPr txBox="1"/>
          <p:nvPr/>
        </p:nvSpPr>
        <p:spPr>
          <a:xfrm>
            <a:off x="1719650" y="2797850"/>
            <a:ext cx="2207700" cy="1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Fortalecido a cultura do planejamento e fomentado a criação de novos institutos de Planejamento no Brasil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p106"/>
          <p:cNvSpPr txBox="1"/>
          <p:nvPr/>
        </p:nvSpPr>
        <p:spPr>
          <a:xfrm>
            <a:off x="4354900" y="4229475"/>
            <a:ext cx="18963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Trocas técnicas entre pares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64" name="Google Shape;764;p106"/>
          <p:cNvGrpSpPr/>
          <p:nvPr/>
        </p:nvGrpSpPr>
        <p:grpSpPr>
          <a:xfrm>
            <a:off x="6965375" y="3042945"/>
            <a:ext cx="1896300" cy="1798530"/>
            <a:chOff x="6965375" y="3042945"/>
            <a:chExt cx="1896300" cy="1798530"/>
          </a:xfrm>
        </p:grpSpPr>
        <p:pic>
          <p:nvPicPr>
            <p:cNvPr id="765" name="Google Shape;765;p10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06139" y="3042945"/>
              <a:ext cx="1059811" cy="1048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6" name="Google Shape;766;p106"/>
            <p:cNvSpPr txBox="1"/>
            <p:nvPr/>
          </p:nvSpPr>
          <p:spPr>
            <a:xfrm>
              <a:off x="6965375" y="4229475"/>
              <a:ext cx="18963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Publicações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67" name="Google Shape;767;p106"/>
          <p:cNvGrpSpPr/>
          <p:nvPr/>
        </p:nvGrpSpPr>
        <p:grpSpPr>
          <a:xfrm>
            <a:off x="4199200" y="542782"/>
            <a:ext cx="2207700" cy="2207140"/>
            <a:chOff x="4199200" y="542782"/>
            <a:chExt cx="2207700" cy="2207140"/>
          </a:xfrm>
        </p:grpSpPr>
        <p:pic>
          <p:nvPicPr>
            <p:cNvPr id="768" name="Google Shape;768;p10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56232" y="542782"/>
              <a:ext cx="1093635" cy="10936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9" name="Google Shape;769;p106"/>
            <p:cNvSpPr txBox="1"/>
            <p:nvPr/>
          </p:nvSpPr>
          <p:spPr>
            <a:xfrm>
              <a:off x="4199200" y="1735923"/>
              <a:ext cx="2207700" cy="10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Articulação da esfera federativa com os municípios na escala local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70" name="Google Shape;770;p106"/>
          <p:cNvGrpSpPr/>
          <p:nvPr/>
        </p:nvGrpSpPr>
        <p:grpSpPr>
          <a:xfrm>
            <a:off x="6601850" y="189138"/>
            <a:ext cx="2207700" cy="2382583"/>
            <a:chOff x="6601850" y="189138"/>
            <a:chExt cx="2207700" cy="2382583"/>
          </a:xfrm>
        </p:grpSpPr>
        <p:pic>
          <p:nvPicPr>
            <p:cNvPr id="771" name="Google Shape;771;p10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81428" y="189138"/>
              <a:ext cx="1048536" cy="1448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2" name="Google Shape;772;p106"/>
            <p:cNvSpPr txBox="1"/>
            <p:nvPr/>
          </p:nvSpPr>
          <p:spPr>
            <a:xfrm>
              <a:off x="6601850" y="1735921"/>
              <a:ext cx="2207700" cy="8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Conexões com redes internacionais de Planejamento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7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8" name="Google Shape;77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07"/>
          <p:cNvSpPr txBox="1"/>
          <p:nvPr/>
        </p:nvSpPr>
        <p:spPr>
          <a:xfrm>
            <a:off x="3612200" y="1011450"/>
            <a:ext cx="53628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Novos 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Institutos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80" name="Google Shape;780;p107"/>
          <p:cNvSpPr txBox="1"/>
          <p:nvPr/>
        </p:nvSpPr>
        <p:spPr>
          <a:xfrm>
            <a:off x="4867775" y="-14300"/>
            <a:ext cx="4027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FEITO?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781" name="Google Shape;781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3800" y="645798"/>
            <a:ext cx="1059811" cy="1104892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07"/>
          <p:cNvSpPr txBox="1"/>
          <p:nvPr/>
        </p:nvSpPr>
        <p:spPr>
          <a:xfrm>
            <a:off x="1719650" y="1807250"/>
            <a:ext cx="2207700" cy="1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Fortalecido a cultura do planejamento e fomentado a criação de novos institutos de Planejamento no Brasil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0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8" name="Google Shape;788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001" y="278875"/>
            <a:ext cx="4755623" cy="4864624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08"/>
          <p:cNvSpPr txBox="1"/>
          <p:nvPr/>
        </p:nvSpPr>
        <p:spPr>
          <a:xfrm>
            <a:off x="1781900" y="3082725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Criação 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91" name="Google Shape;791;p108"/>
          <p:cNvSpPr txBox="1"/>
          <p:nvPr/>
        </p:nvSpPr>
        <p:spPr>
          <a:xfrm>
            <a:off x="3788000" y="4511400"/>
            <a:ext cx="296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Institutos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92" name="Google Shape;792;p108"/>
          <p:cNvSpPr/>
          <p:nvPr/>
        </p:nvSpPr>
        <p:spPr>
          <a:xfrm>
            <a:off x="7890375" y="3571050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8"/>
          <p:cNvSpPr/>
          <p:nvPr/>
        </p:nvSpPr>
        <p:spPr>
          <a:xfrm>
            <a:off x="6755300" y="3845250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8"/>
          <p:cNvSpPr/>
          <p:nvPr/>
        </p:nvSpPr>
        <p:spPr>
          <a:xfrm>
            <a:off x="8568650" y="1983550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8"/>
          <p:cNvSpPr/>
          <p:nvPr/>
        </p:nvSpPr>
        <p:spPr>
          <a:xfrm>
            <a:off x="8721050" y="1763025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8"/>
          <p:cNvSpPr txBox="1"/>
          <p:nvPr/>
        </p:nvSpPr>
        <p:spPr>
          <a:xfrm>
            <a:off x="1913075" y="2735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Apoio à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2" name="Google Shape;80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09"/>
          <p:cNvSpPr txBox="1"/>
          <p:nvPr/>
        </p:nvSpPr>
        <p:spPr>
          <a:xfrm>
            <a:off x="3612200" y="1011450"/>
            <a:ext cx="53628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Novidade:</a:t>
            </a:r>
            <a:endParaRPr sz="9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4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Instituto</a:t>
            </a:r>
            <a:endParaRPr sz="74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4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Regional</a:t>
            </a:r>
            <a:endParaRPr sz="74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04" name="Google Shape;804;p109"/>
          <p:cNvSpPr txBox="1"/>
          <p:nvPr/>
        </p:nvSpPr>
        <p:spPr>
          <a:xfrm>
            <a:off x="4867775" y="-14300"/>
            <a:ext cx="4027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FEITO?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05" name="Google Shape;80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3800" y="645798"/>
            <a:ext cx="1059811" cy="1104892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109"/>
          <p:cNvSpPr txBox="1"/>
          <p:nvPr/>
        </p:nvSpPr>
        <p:spPr>
          <a:xfrm>
            <a:off x="1719650" y="1807250"/>
            <a:ext cx="2207700" cy="14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Fortalecido a cultura do planejamento e fomentado a criação de novos institutos de Planejamento no Brasil</a:t>
            </a: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109"/>
          <p:cNvSpPr txBox="1"/>
          <p:nvPr/>
        </p:nvSpPr>
        <p:spPr>
          <a:xfrm>
            <a:off x="1719650" y="398267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E9726B"/>
                </a:solidFill>
                <a:latin typeface="Impact"/>
                <a:ea typeface="Impact"/>
                <a:cs typeface="Impact"/>
                <a:sym typeface="Impact"/>
              </a:rPr>
              <a:t>Itaquaquecetuba</a:t>
            </a:r>
            <a:endParaRPr sz="100">
              <a:solidFill>
                <a:srgbClr val="E9726B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10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3" name="Google Shape;81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10"/>
          <p:cNvSpPr txBox="1"/>
          <p:nvPr/>
        </p:nvSpPr>
        <p:spPr>
          <a:xfrm>
            <a:off x="3612200" y="325650"/>
            <a:ext cx="53628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Trocas Técnicas</a:t>
            </a:r>
            <a:endParaRPr sz="76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&amp; Articulações</a:t>
            </a:r>
            <a:endParaRPr sz="59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15" name="Google Shape;815;p110"/>
          <p:cNvSpPr txBox="1"/>
          <p:nvPr/>
        </p:nvSpPr>
        <p:spPr>
          <a:xfrm>
            <a:off x="4867775" y="-14300"/>
            <a:ext cx="4027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FEITO?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816" name="Google Shape;816;p110"/>
          <p:cNvGrpSpPr/>
          <p:nvPr/>
        </p:nvGrpSpPr>
        <p:grpSpPr>
          <a:xfrm>
            <a:off x="1699850" y="2365432"/>
            <a:ext cx="2207700" cy="2207140"/>
            <a:chOff x="4199200" y="542782"/>
            <a:chExt cx="2207700" cy="2207140"/>
          </a:xfrm>
        </p:grpSpPr>
        <p:pic>
          <p:nvPicPr>
            <p:cNvPr id="817" name="Google Shape;817;p1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56232" y="542782"/>
              <a:ext cx="1093635" cy="10936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" name="Google Shape;818;p110"/>
            <p:cNvSpPr txBox="1"/>
            <p:nvPr/>
          </p:nvSpPr>
          <p:spPr>
            <a:xfrm>
              <a:off x="4199200" y="1735923"/>
              <a:ext cx="2207700" cy="10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Articulação da esfera federativa com os municípios na escala local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19" name="Google Shape;819;p110"/>
          <p:cNvGrpSpPr/>
          <p:nvPr/>
        </p:nvGrpSpPr>
        <p:grpSpPr>
          <a:xfrm>
            <a:off x="1855550" y="496425"/>
            <a:ext cx="1896300" cy="1784400"/>
            <a:chOff x="1959225" y="1945825"/>
            <a:chExt cx="1896300" cy="1784400"/>
          </a:xfrm>
        </p:grpSpPr>
        <p:pic>
          <p:nvPicPr>
            <p:cNvPr id="820" name="Google Shape;820;p11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80270" y="1945825"/>
              <a:ext cx="1054174" cy="1048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1" name="Google Shape;821;p110"/>
            <p:cNvSpPr txBox="1"/>
            <p:nvPr/>
          </p:nvSpPr>
          <p:spPr>
            <a:xfrm>
              <a:off x="1959225" y="3118225"/>
              <a:ext cx="18963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Trocas técnicas entre pares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7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7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57"/>
          <p:cNvPicPr preferRelativeResize="0"/>
          <p:nvPr/>
        </p:nvPicPr>
        <p:blipFill rotWithShape="1">
          <a:blip r:embed="rId4">
            <a:alphaModFix/>
          </a:blip>
          <a:srcRect t="54991" r="51739"/>
          <a:stretch/>
        </p:blipFill>
        <p:spPr>
          <a:xfrm>
            <a:off x="1732200" y="0"/>
            <a:ext cx="7411800" cy="381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7"/>
          <p:cNvSpPr txBox="1"/>
          <p:nvPr/>
        </p:nvSpPr>
        <p:spPr>
          <a:xfrm>
            <a:off x="-13500" y="410945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pessoas vivendo em cidades</a:t>
            </a:r>
            <a:endParaRPr sz="4400">
              <a:solidFill>
                <a:schemeClr val="dk2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1"/>
          <p:cNvSpPr txBox="1"/>
          <p:nvPr/>
        </p:nvSpPr>
        <p:spPr>
          <a:xfrm>
            <a:off x="5419125" y="4198450"/>
            <a:ext cx="35976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WUF 2024 - Cairo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27" name="Google Shape;827;p11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8" name="Google Shape;828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11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Eventos com InREDE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30" name="Google Shape;830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124" y="325650"/>
            <a:ext cx="2185202" cy="388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12"/>
          <p:cNvPicPr preferRelativeResize="0"/>
          <p:nvPr/>
        </p:nvPicPr>
        <p:blipFill rotWithShape="1">
          <a:blip r:embed="rId3">
            <a:alphaModFix/>
          </a:blip>
          <a:srcRect r="28561" b="1632"/>
          <a:stretch/>
        </p:blipFill>
        <p:spPr>
          <a:xfrm>
            <a:off x="2498550" y="3641025"/>
            <a:ext cx="2025651" cy="14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12"/>
          <p:cNvPicPr preferRelativeResize="0"/>
          <p:nvPr/>
        </p:nvPicPr>
        <p:blipFill rotWithShape="1">
          <a:blip r:embed="rId4">
            <a:alphaModFix/>
          </a:blip>
          <a:srcRect r="28957" b="13254"/>
          <a:stretch/>
        </p:blipFill>
        <p:spPr>
          <a:xfrm>
            <a:off x="5160738" y="2322713"/>
            <a:ext cx="1661800" cy="12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4050" y="193350"/>
            <a:ext cx="3639325" cy="19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400" y="111950"/>
            <a:ext cx="2713776" cy="271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54701"/>
            <a:ext cx="2668999" cy="1688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0" name="Google Shape;840;p112"/>
          <p:cNvPicPr preferRelativeResize="0"/>
          <p:nvPr/>
        </p:nvPicPr>
        <p:blipFill rotWithShape="1">
          <a:blip r:embed="rId8">
            <a:alphaModFix/>
          </a:blip>
          <a:srcRect t="36660"/>
          <a:stretch/>
        </p:blipFill>
        <p:spPr>
          <a:xfrm>
            <a:off x="5746750" y="3730725"/>
            <a:ext cx="3346627" cy="1412775"/>
          </a:xfrm>
          <a:prstGeom prst="rect">
            <a:avLst/>
          </a:prstGeom>
          <a:solidFill>
            <a:srgbClr val="2E577F"/>
          </a:solidFill>
          <a:ln>
            <a:noFill/>
          </a:ln>
        </p:spPr>
      </p:pic>
      <p:pic>
        <p:nvPicPr>
          <p:cNvPr id="841" name="Google Shape;841;p112"/>
          <p:cNvPicPr preferRelativeResize="0"/>
          <p:nvPr/>
        </p:nvPicPr>
        <p:blipFill rotWithShape="1">
          <a:blip r:embed="rId9">
            <a:alphaModFix/>
          </a:blip>
          <a:srcRect l="5811"/>
          <a:stretch/>
        </p:blipFill>
        <p:spPr>
          <a:xfrm>
            <a:off x="2743075" y="193356"/>
            <a:ext cx="2523187" cy="178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18348" y="2557925"/>
            <a:ext cx="2025651" cy="1350101"/>
          </a:xfrm>
          <a:prstGeom prst="rect">
            <a:avLst/>
          </a:prstGeom>
          <a:solidFill>
            <a:srgbClr val="2E577F"/>
          </a:solidFill>
          <a:ln>
            <a:noFill/>
          </a:ln>
        </p:spPr>
      </p:pic>
      <p:pic>
        <p:nvPicPr>
          <p:cNvPr id="843" name="Google Shape;843;p112"/>
          <p:cNvPicPr preferRelativeResize="0"/>
          <p:nvPr/>
        </p:nvPicPr>
        <p:blipFill rotWithShape="1">
          <a:blip r:embed="rId11">
            <a:alphaModFix/>
          </a:blip>
          <a:srcRect r="32723" b="11355"/>
          <a:stretch/>
        </p:blipFill>
        <p:spPr>
          <a:xfrm>
            <a:off x="4081800" y="3780600"/>
            <a:ext cx="1740150" cy="12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1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49650" y="1592625"/>
            <a:ext cx="1254870" cy="158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112"/>
          <p:cNvPicPr preferRelativeResize="0"/>
          <p:nvPr/>
        </p:nvPicPr>
        <p:blipFill rotWithShape="1">
          <a:blip r:embed="rId13">
            <a:alphaModFix/>
          </a:blip>
          <a:srcRect l="-1873" t="1028" r="26927" b="1028"/>
          <a:stretch/>
        </p:blipFill>
        <p:spPr>
          <a:xfrm>
            <a:off x="2743074" y="977113"/>
            <a:ext cx="2121874" cy="15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112" title="WhatsApp Image 2025-09-25 at 09.27.07.jpe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1871" y="1061071"/>
            <a:ext cx="3536500" cy="26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112" title="WhatsApp Image 2025-09-25 at 09.27.07 (1).jpe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2" y="2053091"/>
            <a:ext cx="2121875" cy="158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12"/>
          <p:cNvPicPr preferRelativeResize="0"/>
          <p:nvPr/>
        </p:nvPicPr>
        <p:blipFill rotWithShape="1">
          <a:blip r:embed="rId16">
            <a:alphaModFix/>
          </a:blip>
          <a:srcRect b="68165"/>
          <a:stretch/>
        </p:blipFill>
        <p:spPr>
          <a:xfrm>
            <a:off x="3938575" y="3406350"/>
            <a:ext cx="5154800" cy="17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-5"/>
            <a:ext cx="3481924" cy="261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13"/>
          <p:cNvPicPr preferRelativeResize="0"/>
          <p:nvPr/>
        </p:nvPicPr>
        <p:blipFill rotWithShape="1">
          <a:blip r:embed="rId4">
            <a:alphaModFix/>
          </a:blip>
          <a:srcRect r="28515" b="15419"/>
          <a:stretch/>
        </p:blipFill>
        <p:spPr>
          <a:xfrm>
            <a:off x="3086750" y="2825000"/>
            <a:ext cx="2606500" cy="19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6375" y="927781"/>
            <a:ext cx="2014445" cy="22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113"/>
          <p:cNvPicPr preferRelativeResize="0"/>
          <p:nvPr/>
        </p:nvPicPr>
        <p:blipFill rotWithShape="1">
          <a:blip r:embed="rId6">
            <a:alphaModFix/>
          </a:blip>
          <a:srcRect l="2170" r="-2170"/>
          <a:stretch/>
        </p:blipFill>
        <p:spPr>
          <a:xfrm>
            <a:off x="5282995" y="680269"/>
            <a:ext cx="1955923" cy="2144741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13"/>
          <p:cNvSpPr txBox="1"/>
          <p:nvPr/>
        </p:nvSpPr>
        <p:spPr>
          <a:xfrm>
            <a:off x="4947050" y="78150"/>
            <a:ext cx="4027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FEITO?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58" name="Google Shape;858;p113"/>
          <p:cNvPicPr preferRelativeResize="0"/>
          <p:nvPr/>
        </p:nvPicPr>
        <p:blipFill rotWithShape="1">
          <a:blip r:embed="rId7">
            <a:alphaModFix/>
          </a:blip>
          <a:srcRect b="14185"/>
          <a:stretch/>
        </p:blipFill>
        <p:spPr>
          <a:xfrm>
            <a:off x="200354" y="1756824"/>
            <a:ext cx="2800374" cy="320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13"/>
          <p:cNvPicPr preferRelativeResize="0"/>
          <p:nvPr/>
        </p:nvPicPr>
        <p:blipFill rotWithShape="1">
          <a:blip r:embed="rId8">
            <a:alphaModFix/>
          </a:blip>
          <a:srcRect t="32786"/>
          <a:stretch/>
        </p:blipFill>
        <p:spPr>
          <a:xfrm>
            <a:off x="5488875" y="3267625"/>
            <a:ext cx="3574376" cy="180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114"/>
          <p:cNvGrpSpPr/>
          <p:nvPr/>
        </p:nvGrpSpPr>
        <p:grpSpPr>
          <a:xfrm>
            <a:off x="1699850" y="469138"/>
            <a:ext cx="2207700" cy="2382583"/>
            <a:chOff x="6601850" y="189138"/>
            <a:chExt cx="2207700" cy="2382583"/>
          </a:xfrm>
        </p:grpSpPr>
        <p:pic>
          <p:nvPicPr>
            <p:cNvPr id="865" name="Google Shape;865;p1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81428" y="189138"/>
              <a:ext cx="1048536" cy="1448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6" name="Google Shape;866;p114"/>
            <p:cNvSpPr txBox="1"/>
            <p:nvPr/>
          </p:nvSpPr>
          <p:spPr>
            <a:xfrm>
              <a:off x="6601850" y="1735921"/>
              <a:ext cx="2207700" cy="8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Conexões com redes internacionais de Planejamento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67" name="Google Shape;867;p11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8" name="Google Shape;868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114"/>
          <p:cNvSpPr txBox="1"/>
          <p:nvPr/>
        </p:nvSpPr>
        <p:spPr>
          <a:xfrm>
            <a:off x="1413950" y="1500400"/>
            <a:ext cx="7560900" cy="27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Conexões </a:t>
            </a:r>
            <a:endParaRPr sz="8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Internacionais</a:t>
            </a:r>
            <a:endParaRPr sz="8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70" name="Google Shape;870;p114"/>
          <p:cNvSpPr txBox="1"/>
          <p:nvPr/>
        </p:nvSpPr>
        <p:spPr>
          <a:xfrm>
            <a:off x="4867775" y="-14300"/>
            <a:ext cx="4027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FEITO?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15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6" name="Google Shape;87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15"/>
          <p:cNvSpPr txBox="1"/>
          <p:nvPr/>
        </p:nvSpPr>
        <p:spPr>
          <a:xfrm>
            <a:off x="1628699" y="325650"/>
            <a:ext cx="5025300" cy="5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Parcerias e conexões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878" name="Google Shape;878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125" y="935550"/>
            <a:ext cx="5879049" cy="29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4875" y="4226750"/>
            <a:ext cx="3465099" cy="5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1250" y="4190725"/>
            <a:ext cx="3439949" cy="5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16"/>
          <p:cNvSpPr txBox="1">
            <a:spLocks noGrp="1"/>
          </p:cNvSpPr>
          <p:nvPr>
            <p:ph type="title" idx="4294967295"/>
          </p:nvPr>
        </p:nvSpPr>
        <p:spPr>
          <a:xfrm>
            <a:off x="609038" y="86888"/>
            <a:ext cx="35484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4500">
                <a:solidFill>
                  <a:srgbClr val="6099D1"/>
                </a:solidFill>
                <a:latin typeface="Arial Black"/>
                <a:ea typeface="Arial Black"/>
                <a:cs typeface="Arial Black"/>
                <a:sym typeface="Arial Black"/>
              </a:rPr>
              <a:t>LAC</a:t>
            </a:r>
            <a:endParaRPr sz="45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886" name="Google Shape;886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1438" y="0"/>
            <a:ext cx="522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22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94088" y="4029506"/>
            <a:ext cx="1742490" cy="1235868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116"/>
          <p:cNvSpPr txBox="1"/>
          <p:nvPr/>
        </p:nvSpPr>
        <p:spPr>
          <a:xfrm>
            <a:off x="4477650" y="1222763"/>
            <a:ext cx="163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rPr>
              <a:t>SAPLAT</a:t>
            </a:r>
            <a:endParaRPr sz="2100">
              <a:solidFill>
                <a:schemeClr val="lt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890" name="Google Shape;890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5381" y="772771"/>
            <a:ext cx="3438622" cy="1638899"/>
          </a:xfrm>
          <a:prstGeom prst="rect">
            <a:avLst/>
          </a:prstGeom>
          <a:solidFill>
            <a:srgbClr val="2E577F"/>
          </a:solidFill>
          <a:ln>
            <a:noFill/>
          </a:ln>
        </p:spPr>
      </p:pic>
      <p:pic>
        <p:nvPicPr>
          <p:cNvPr id="891" name="Google Shape;891;p116"/>
          <p:cNvPicPr preferRelativeResize="0"/>
          <p:nvPr/>
        </p:nvPicPr>
        <p:blipFill rotWithShape="1">
          <a:blip r:embed="rId7">
            <a:alphaModFix/>
          </a:blip>
          <a:srcRect l="12426" r="7193" b="-4220"/>
          <a:stretch/>
        </p:blipFill>
        <p:spPr>
          <a:xfrm>
            <a:off x="1145376" y="2689899"/>
            <a:ext cx="3234875" cy="2352125"/>
          </a:xfrm>
          <a:prstGeom prst="rect">
            <a:avLst/>
          </a:prstGeom>
          <a:solidFill>
            <a:srgbClr val="2E577F"/>
          </a:solidFill>
          <a:ln>
            <a:noFill/>
          </a:ln>
        </p:spPr>
      </p:pic>
      <p:pic>
        <p:nvPicPr>
          <p:cNvPr id="892" name="Google Shape;892;p1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38800" y="334850"/>
            <a:ext cx="2701303" cy="3858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7"/>
          <p:cNvSpPr txBox="1">
            <a:spLocks noGrp="1"/>
          </p:cNvSpPr>
          <p:nvPr>
            <p:ph type="title" idx="4294967295"/>
          </p:nvPr>
        </p:nvSpPr>
        <p:spPr>
          <a:xfrm>
            <a:off x="609038" y="86888"/>
            <a:ext cx="35484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4500">
                <a:solidFill>
                  <a:srgbClr val="6099D1"/>
                </a:solidFill>
                <a:latin typeface="Arial Black"/>
                <a:ea typeface="Arial Black"/>
                <a:cs typeface="Arial Black"/>
                <a:sym typeface="Arial Black"/>
              </a:rPr>
              <a:t>Lusofonia</a:t>
            </a:r>
            <a:endParaRPr sz="45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898" name="Google Shape;898;p117"/>
          <p:cNvPicPr preferRelativeResize="0"/>
          <p:nvPr/>
        </p:nvPicPr>
        <p:blipFill rotWithShape="1">
          <a:blip r:embed="rId3">
            <a:alphaModFix/>
          </a:blip>
          <a:srcRect l="48583"/>
          <a:stretch/>
        </p:blipFill>
        <p:spPr>
          <a:xfrm>
            <a:off x="12592350" y="0"/>
            <a:ext cx="75909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1438" y="0"/>
            <a:ext cx="522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22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4088" y="4029506"/>
            <a:ext cx="1742490" cy="1235868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117"/>
          <p:cNvSpPr txBox="1"/>
          <p:nvPr/>
        </p:nvSpPr>
        <p:spPr>
          <a:xfrm>
            <a:off x="661275" y="860550"/>
            <a:ext cx="288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rPr>
              <a:t>Carta CPLP</a:t>
            </a:r>
            <a:endParaRPr sz="2100">
              <a:solidFill>
                <a:schemeClr val="dk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903" name="Google Shape;903;p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598" y="1398373"/>
            <a:ext cx="2271132" cy="3209345"/>
          </a:xfrm>
          <a:prstGeom prst="rect">
            <a:avLst/>
          </a:prstGeom>
          <a:solidFill>
            <a:srgbClr val="2E577F"/>
          </a:solidFill>
          <a:ln>
            <a:noFill/>
          </a:ln>
        </p:spPr>
      </p:pic>
      <p:sp>
        <p:nvSpPr>
          <p:cNvPr id="904" name="Google Shape;904;p117"/>
          <p:cNvSpPr txBox="1"/>
          <p:nvPr/>
        </p:nvSpPr>
        <p:spPr>
          <a:xfrm>
            <a:off x="4270050" y="860550"/>
            <a:ext cx="288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rPr>
              <a:t>Planejamento</a:t>
            </a:r>
            <a:endParaRPr sz="2100">
              <a:solidFill>
                <a:schemeClr val="dk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905" name="Google Shape;905;p1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6775" y="1398375"/>
            <a:ext cx="1893750" cy="2927568"/>
          </a:xfrm>
          <a:prstGeom prst="rect">
            <a:avLst/>
          </a:prstGeom>
          <a:solidFill>
            <a:srgbClr val="2E577F"/>
          </a:solidFill>
          <a:ln>
            <a:noFill/>
          </a:ln>
        </p:spPr>
      </p:pic>
      <p:pic>
        <p:nvPicPr>
          <p:cNvPr id="906" name="Google Shape;906;p1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3206" y="1398376"/>
            <a:ext cx="1851771" cy="291482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17"/>
          <p:cNvSpPr txBox="1"/>
          <p:nvPr/>
        </p:nvSpPr>
        <p:spPr>
          <a:xfrm>
            <a:off x="3416775" y="4377463"/>
            <a:ext cx="35484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Candidatura para Observador Consultivo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1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3" name="Google Shape;91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001" y="278875"/>
            <a:ext cx="4755623" cy="4864624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18"/>
          <p:cNvSpPr txBox="1"/>
          <p:nvPr/>
        </p:nvSpPr>
        <p:spPr>
          <a:xfrm>
            <a:off x="1781900" y="3082725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Criação 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6" name="Google Shape;916;p118"/>
          <p:cNvSpPr txBox="1"/>
          <p:nvPr/>
        </p:nvSpPr>
        <p:spPr>
          <a:xfrm>
            <a:off x="3788000" y="4511400"/>
            <a:ext cx="296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Institutos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17" name="Google Shape;917;p118"/>
          <p:cNvSpPr/>
          <p:nvPr/>
        </p:nvSpPr>
        <p:spPr>
          <a:xfrm>
            <a:off x="7890375" y="3571050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18"/>
          <p:cNvSpPr/>
          <p:nvPr/>
        </p:nvSpPr>
        <p:spPr>
          <a:xfrm>
            <a:off x="6755300" y="3845250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18"/>
          <p:cNvSpPr/>
          <p:nvPr/>
        </p:nvSpPr>
        <p:spPr>
          <a:xfrm>
            <a:off x="8568650" y="1983550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18"/>
          <p:cNvSpPr/>
          <p:nvPr/>
        </p:nvSpPr>
        <p:spPr>
          <a:xfrm>
            <a:off x="8721050" y="1763025"/>
            <a:ext cx="274200" cy="274200"/>
          </a:xfrm>
          <a:prstGeom prst="ellipse">
            <a:avLst/>
          </a:prstGeom>
          <a:solidFill>
            <a:srgbClr val="80C1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18"/>
          <p:cNvSpPr txBox="1"/>
          <p:nvPr/>
        </p:nvSpPr>
        <p:spPr>
          <a:xfrm>
            <a:off x="1913075" y="27357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Apoio à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1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7" name="Google Shape;92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19"/>
          <p:cNvSpPr txBox="1"/>
          <p:nvPr/>
        </p:nvSpPr>
        <p:spPr>
          <a:xfrm>
            <a:off x="2399925" y="2230650"/>
            <a:ext cx="6575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Publicações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9" name="Google Shape;929;p119"/>
          <p:cNvSpPr txBox="1"/>
          <p:nvPr/>
        </p:nvSpPr>
        <p:spPr>
          <a:xfrm>
            <a:off x="4867775" y="-14300"/>
            <a:ext cx="4027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 QUE TEMOS FEITO?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930" name="Google Shape;930;p119"/>
          <p:cNvGrpSpPr/>
          <p:nvPr/>
        </p:nvGrpSpPr>
        <p:grpSpPr>
          <a:xfrm>
            <a:off x="1931750" y="664732"/>
            <a:ext cx="1896300" cy="1798530"/>
            <a:chOff x="6965375" y="3042945"/>
            <a:chExt cx="1896300" cy="1798530"/>
          </a:xfrm>
        </p:grpSpPr>
        <p:pic>
          <p:nvPicPr>
            <p:cNvPr id="931" name="Google Shape;931;p1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06139" y="3042945"/>
              <a:ext cx="1059811" cy="1048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2" name="Google Shape;932;p119"/>
            <p:cNvSpPr txBox="1"/>
            <p:nvPr/>
          </p:nvSpPr>
          <p:spPr>
            <a:xfrm>
              <a:off x="6965375" y="4229475"/>
              <a:ext cx="18963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Publicações</a:t>
              </a:r>
              <a:endParaRPr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20"/>
          <p:cNvSpPr/>
          <p:nvPr/>
        </p:nvSpPr>
        <p:spPr>
          <a:xfrm>
            <a:off x="438775" y="306925"/>
            <a:ext cx="3884100" cy="45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8" name="Google Shape;93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825" y="1312351"/>
            <a:ext cx="1946895" cy="2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7397" y="1312350"/>
            <a:ext cx="3226825" cy="225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8922" y="1312350"/>
            <a:ext cx="2306977" cy="2726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8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8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58"/>
          <p:cNvSpPr txBox="1"/>
          <p:nvPr/>
        </p:nvSpPr>
        <p:spPr>
          <a:xfrm>
            <a:off x="64525" y="20850"/>
            <a:ext cx="89106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América Latina </a:t>
            </a:r>
            <a:endParaRPr sz="7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e Caribe</a:t>
            </a:r>
            <a:endParaRPr sz="72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" name="Google Shape;296;p58"/>
          <p:cNvSpPr/>
          <p:nvPr/>
        </p:nvSpPr>
        <p:spPr>
          <a:xfrm>
            <a:off x="3039200" y="3855900"/>
            <a:ext cx="2739000" cy="1351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450" y="412750"/>
            <a:ext cx="4416824" cy="468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21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6" name="Google Shape;946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21"/>
          <p:cNvSpPr txBox="1"/>
          <p:nvPr/>
        </p:nvSpPr>
        <p:spPr>
          <a:xfrm>
            <a:off x="1610314" y="325650"/>
            <a:ext cx="2038200" cy="21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rPr>
              <a:t>Quem nos apoia</a:t>
            </a:r>
            <a:endParaRPr sz="2700" b="1">
              <a:solidFill>
                <a:srgbClr val="2F52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8" name="Google Shape;94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775" y="542775"/>
            <a:ext cx="3271425" cy="5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5125" y="1460313"/>
            <a:ext cx="4380099" cy="13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21"/>
          <p:cNvPicPr preferRelativeResize="0"/>
          <p:nvPr/>
        </p:nvPicPr>
        <p:blipFill rotWithShape="1">
          <a:blip r:embed="rId6">
            <a:alphaModFix/>
          </a:blip>
          <a:srcRect l="5126" t="27324" r="5563" b="30819"/>
          <a:stretch/>
        </p:blipFill>
        <p:spPr>
          <a:xfrm>
            <a:off x="3885125" y="3088225"/>
            <a:ext cx="4899052" cy="129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2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6" name="Google Shape;95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22"/>
          <p:cNvSpPr txBox="1"/>
          <p:nvPr/>
        </p:nvSpPr>
        <p:spPr>
          <a:xfrm>
            <a:off x="1592250" y="325650"/>
            <a:ext cx="50541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Comunicação</a:t>
            </a:r>
            <a:endParaRPr sz="48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58" name="Google Shape;958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6027" y="1205826"/>
            <a:ext cx="3978366" cy="2377551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122"/>
          <p:cNvSpPr txBox="1"/>
          <p:nvPr/>
        </p:nvSpPr>
        <p:spPr>
          <a:xfrm>
            <a:off x="1699650" y="3714275"/>
            <a:ext cx="4684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secretaria.inrede@gmail.com</a:t>
            </a: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60" name="Google Shape;960;p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9638" y="4165262"/>
            <a:ext cx="1295400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22"/>
          <p:cNvPicPr preferRelativeResize="0"/>
          <p:nvPr/>
        </p:nvPicPr>
        <p:blipFill rotWithShape="1">
          <a:blip r:embed="rId6">
            <a:alphaModFix/>
          </a:blip>
          <a:srcRect l="23130" t="29268" r="24096" b="30878"/>
          <a:stretch/>
        </p:blipFill>
        <p:spPr>
          <a:xfrm>
            <a:off x="3147450" y="4165250"/>
            <a:ext cx="769342" cy="58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0598" y="1205825"/>
            <a:ext cx="2546949" cy="292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23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8" name="Google Shape;96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23"/>
          <p:cNvSpPr txBox="1"/>
          <p:nvPr/>
        </p:nvSpPr>
        <p:spPr>
          <a:xfrm>
            <a:off x="3439300" y="363475"/>
            <a:ext cx="53241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14350" algn="r" rtl="0">
              <a:spcBef>
                <a:spcPts val="0"/>
              </a:spcBef>
              <a:spcAft>
                <a:spcPts val="0"/>
              </a:spcAft>
              <a:buClr>
                <a:srgbClr val="38577F"/>
              </a:buClr>
              <a:buSzPts val="4500"/>
              <a:buFont typeface="Montserrat ExtraBold"/>
              <a:buAutoNum type="arabicPeriod"/>
            </a:pPr>
            <a:r>
              <a:rPr lang="pt-BR" sz="4500">
                <a:solidFill>
                  <a:srgbClr val="38577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Contexto</a:t>
            </a: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-514350" algn="r" rtl="0">
              <a:spcBef>
                <a:spcPts val="0"/>
              </a:spcBef>
              <a:spcAft>
                <a:spcPts val="0"/>
              </a:spcAft>
              <a:buClr>
                <a:srgbClr val="38577F"/>
              </a:buClr>
              <a:buSzPts val="4500"/>
              <a:buFont typeface="Montserrat ExtraBold"/>
              <a:buAutoNum type="arabicPeriod"/>
            </a:pPr>
            <a:r>
              <a:rPr lang="pt-BR" sz="4500">
                <a:solidFill>
                  <a:srgbClr val="38577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Institutos de Planejamento</a:t>
            </a: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lvl="0" indent="-514350" algn="r" rtl="0">
              <a:spcBef>
                <a:spcPts val="0"/>
              </a:spcBef>
              <a:spcAft>
                <a:spcPts val="0"/>
              </a:spcAft>
              <a:buClr>
                <a:srgbClr val="38577F"/>
              </a:buClr>
              <a:buSzPts val="4500"/>
              <a:buFont typeface="Montserrat ExtraBold"/>
              <a:buAutoNum type="arabicPeriod"/>
            </a:pPr>
            <a:r>
              <a:rPr lang="pt-BR" sz="4500">
                <a:solidFill>
                  <a:srgbClr val="38577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InREDE</a:t>
            </a:r>
            <a:endParaRPr sz="4500">
              <a:solidFill>
                <a:srgbClr val="38577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24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5" name="Google Shape;97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4"/>
          <p:cNvSpPr txBox="1"/>
          <p:nvPr/>
        </p:nvSpPr>
        <p:spPr>
          <a:xfrm>
            <a:off x="1592250" y="325650"/>
            <a:ext cx="50541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Convite</a:t>
            </a:r>
            <a:endParaRPr sz="48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77" name="Google Shape;977;p124"/>
          <p:cNvSpPr txBox="1"/>
          <p:nvPr/>
        </p:nvSpPr>
        <p:spPr>
          <a:xfrm>
            <a:off x="4757875" y="1390525"/>
            <a:ext cx="413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E2B51"/>
                </a:solidFill>
                <a:latin typeface="Montserrat"/>
                <a:ea typeface="Montserrat"/>
                <a:cs typeface="Montserrat"/>
                <a:sym typeface="Montserrat"/>
              </a:rPr>
              <a:t>Diretoria da InREDE</a:t>
            </a:r>
            <a:endParaRPr sz="2400" b="1">
              <a:solidFill>
                <a:srgbClr val="1E2B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8" name="Google Shape;978;p124"/>
          <p:cNvSpPr txBox="1"/>
          <p:nvPr/>
        </p:nvSpPr>
        <p:spPr>
          <a:xfrm>
            <a:off x="4757875" y="2255700"/>
            <a:ext cx="413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E2B51"/>
                </a:solidFill>
                <a:latin typeface="Montserrat"/>
                <a:ea typeface="Montserrat"/>
                <a:cs typeface="Montserrat"/>
                <a:sym typeface="Montserrat"/>
              </a:rPr>
              <a:t>Comissão Organizadora do XI InREDE - Manaus</a:t>
            </a:r>
            <a:endParaRPr sz="2400" b="1">
              <a:solidFill>
                <a:srgbClr val="1E2B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9" name="Google Shape;979;p124"/>
          <p:cNvSpPr txBox="1"/>
          <p:nvPr/>
        </p:nvSpPr>
        <p:spPr>
          <a:xfrm>
            <a:off x="4757875" y="3443875"/>
            <a:ext cx="413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E2B51"/>
                </a:solidFill>
                <a:latin typeface="Montserrat"/>
                <a:ea typeface="Montserrat"/>
                <a:cs typeface="Montserrat"/>
                <a:sym typeface="Montserrat"/>
              </a:rPr>
              <a:t>Membros da InREDE</a:t>
            </a:r>
            <a:endParaRPr sz="2400" b="1">
              <a:solidFill>
                <a:srgbClr val="1E2B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25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5" name="Google Shape;98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125"/>
          <p:cNvSpPr txBox="1"/>
          <p:nvPr/>
        </p:nvSpPr>
        <p:spPr>
          <a:xfrm>
            <a:off x="64525" y="1697250"/>
            <a:ext cx="8910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Rede</a:t>
            </a:r>
            <a:endParaRPr sz="10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87" name="Google Shape;987;p125"/>
          <p:cNvSpPr txBox="1"/>
          <p:nvPr/>
        </p:nvSpPr>
        <p:spPr>
          <a:xfrm>
            <a:off x="3583325" y="3099525"/>
            <a:ext cx="53121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Institutos de Planejamento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 Cidades Aspirantes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Grandes e Pequenas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88" name="Google Shape;988;p125"/>
          <p:cNvSpPr txBox="1"/>
          <p:nvPr/>
        </p:nvSpPr>
        <p:spPr>
          <a:xfrm>
            <a:off x="5927950" y="1045350"/>
            <a:ext cx="296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Somos nós!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E2B5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Somos uma </a:t>
            </a:r>
            <a:endParaRPr sz="2400">
              <a:solidFill>
                <a:srgbClr val="1E2B5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89" name="Google Shape;989;p125"/>
          <p:cNvSpPr txBox="1"/>
          <p:nvPr/>
        </p:nvSpPr>
        <p:spPr>
          <a:xfrm>
            <a:off x="1781900" y="0"/>
            <a:ext cx="7209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O  que é InREDE?</a:t>
            </a:r>
            <a:endParaRPr sz="6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26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5" name="Google Shape;99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6001" y="278875"/>
            <a:ext cx="4755623" cy="4864624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26"/>
          <p:cNvSpPr txBox="1"/>
          <p:nvPr/>
        </p:nvSpPr>
        <p:spPr>
          <a:xfrm>
            <a:off x="1781900" y="3207775"/>
            <a:ext cx="7209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Rede Brasileira de </a:t>
            </a:r>
            <a:endParaRPr sz="3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Institutos de Planejamento</a:t>
            </a:r>
            <a:endParaRPr sz="3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38577F"/>
                </a:solidFill>
                <a:latin typeface="Impact"/>
                <a:ea typeface="Impact"/>
                <a:cs typeface="Impact"/>
                <a:sym typeface="Impact"/>
              </a:rPr>
              <a:t>InREDE</a:t>
            </a:r>
            <a:endParaRPr sz="3000">
              <a:solidFill>
                <a:srgbClr val="38577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98" name="Google Shape;998;p126"/>
          <p:cNvSpPr txBox="1"/>
          <p:nvPr/>
        </p:nvSpPr>
        <p:spPr>
          <a:xfrm>
            <a:off x="1839700" y="2648976"/>
            <a:ext cx="2967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E2B51"/>
                </a:solidFill>
                <a:latin typeface="Montserrat"/>
                <a:ea typeface="Montserrat"/>
                <a:cs typeface="Montserrat"/>
                <a:sym typeface="Montserrat"/>
              </a:rPr>
              <a:t>Somos a</a:t>
            </a:r>
            <a:endParaRPr sz="2400" b="1">
              <a:solidFill>
                <a:srgbClr val="1E2B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27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4" name="Google Shape;100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27"/>
          <p:cNvSpPr txBox="1"/>
          <p:nvPr/>
        </p:nvSpPr>
        <p:spPr>
          <a:xfrm>
            <a:off x="3040350" y="1003125"/>
            <a:ext cx="5596200" cy="3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Vamos juntos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construir o futuro 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2F527C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das nossas cidades </a:t>
            </a: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2F527C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1">
                <a:solidFill>
                  <a:srgbClr val="2F527C"/>
                </a:solidFill>
                <a:latin typeface="Montserrat"/>
                <a:ea typeface="Montserrat"/>
                <a:cs typeface="Montserrat"/>
                <a:sym typeface="Montserrat"/>
              </a:rPr>
              <a:t>mais inclusivas, resilientes e sustentáveis</a:t>
            </a:r>
            <a:endParaRPr sz="2700" b="1">
              <a:solidFill>
                <a:srgbClr val="2F52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28"/>
          <p:cNvSpPr txBox="1"/>
          <p:nvPr/>
        </p:nvSpPr>
        <p:spPr>
          <a:xfrm>
            <a:off x="674969" y="0"/>
            <a:ext cx="6289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pt-BR" sz="5500" b="1" i="0" u="none" strike="noStrike" cap="none">
                <a:solidFill>
                  <a:srgbClr val="6099D1"/>
                </a:solidFill>
                <a:latin typeface="Arial Black"/>
                <a:ea typeface="Arial Black"/>
                <a:cs typeface="Arial Black"/>
                <a:sym typeface="Arial Black"/>
              </a:rPr>
              <a:t>Obrigada!</a:t>
            </a:r>
            <a:endParaRPr sz="6200" b="1" i="0" u="none" strike="noStrike" cap="none">
              <a:solidFill>
                <a:srgbClr val="6099D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1" name="Google Shape;1011;p128"/>
          <p:cNvSpPr txBox="1"/>
          <p:nvPr/>
        </p:nvSpPr>
        <p:spPr>
          <a:xfrm>
            <a:off x="784219" y="4229728"/>
            <a:ext cx="34134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56975" rIns="67500" bIns="3375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100"/>
              <a:buFont typeface="Arial"/>
              <a:buNone/>
            </a:pPr>
            <a:r>
              <a:rPr lang="pt-BR" sz="900" b="1" i="0" u="none" strike="noStrike" cap="none">
                <a:solidFill>
                  <a:srgbClr val="4A86E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APOIO INSTITUCIONAL:</a:t>
            </a:r>
            <a:endParaRPr sz="900" b="1" i="0" u="none" strike="noStrike" cap="non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2" name="Google Shape;1012;p128"/>
          <p:cNvPicPr preferRelativeResize="0"/>
          <p:nvPr/>
        </p:nvPicPr>
        <p:blipFill rotWithShape="1">
          <a:blip r:embed="rId3">
            <a:alphaModFix/>
          </a:blip>
          <a:srcRect t="23093" b="13945"/>
          <a:stretch/>
        </p:blipFill>
        <p:spPr>
          <a:xfrm>
            <a:off x="2954231" y="4460347"/>
            <a:ext cx="2784125" cy="44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852" y="4612463"/>
            <a:ext cx="1991210" cy="29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9637" y="-393244"/>
            <a:ext cx="3588040" cy="266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21438" y="0"/>
            <a:ext cx="522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1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5225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128"/>
          <p:cNvPicPr preferRelativeResize="0"/>
          <p:nvPr/>
        </p:nvPicPr>
        <p:blipFill rotWithShape="1">
          <a:blip r:embed="rId8">
            <a:alphaModFix/>
          </a:blip>
          <a:srcRect t="25973" b="28331"/>
          <a:stretch/>
        </p:blipFill>
        <p:spPr>
          <a:xfrm>
            <a:off x="5852531" y="4426406"/>
            <a:ext cx="2000251" cy="51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28"/>
          <p:cNvSpPr txBox="1"/>
          <p:nvPr/>
        </p:nvSpPr>
        <p:spPr>
          <a:xfrm>
            <a:off x="2557450" y="3561113"/>
            <a:ext cx="592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28"/>
          <p:cNvSpPr txBox="1"/>
          <p:nvPr/>
        </p:nvSpPr>
        <p:spPr>
          <a:xfrm>
            <a:off x="674975" y="1139650"/>
            <a:ext cx="46848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Larissa Menescal</a:t>
            </a: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secretaria.inrede@gmail.com</a:t>
            </a: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9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9"/>
          <p:cNvSpPr/>
          <p:nvPr/>
        </p:nvSpPr>
        <p:spPr>
          <a:xfrm>
            <a:off x="0" y="0"/>
            <a:ext cx="9144000" cy="520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59"/>
          <p:cNvSpPr txBox="1"/>
          <p:nvPr/>
        </p:nvSpPr>
        <p:spPr>
          <a:xfrm>
            <a:off x="-13500" y="410945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pessoas vivendo em cidades</a:t>
            </a:r>
            <a:endParaRPr sz="4400">
              <a:solidFill>
                <a:schemeClr val="dk2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306" name="Google Shape;306;p59"/>
          <p:cNvPicPr preferRelativeResize="0"/>
          <p:nvPr/>
        </p:nvPicPr>
        <p:blipFill rotWithShape="1">
          <a:blip r:embed="rId4">
            <a:alphaModFix/>
          </a:blip>
          <a:srcRect l="-974" r="52714" b="54103"/>
          <a:stretch/>
        </p:blipFill>
        <p:spPr>
          <a:xfrm>
            <a:off x="1603400" y="53500"/>
            <a:ext cx="7540601" cy="395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0"/>
          <p:cNvSpPr/>
          <p:nvPr/>
        </p:nvSpPr>
        <p:spPr>
          <a:xfrm rot="5400000">
            <a:off x="84450" y="241200"/>
            <a:ext cx="1351800" cy="152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774"/>
            <a:ext cx="1413949" cy="91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0"/>
          <p:cNvPicPr preferRelativeResize="0"/>
          <p:nvPr/>
        </p:nvPicPr>
        <p:blipFill rotWithShape="1">
          <a:blip r:embed="rId4">
            <a:alphaModFix/>
          </a:blip>
          <a:srcRect r="51739"/>
          <a:stretch/>
        </p:blipFill>
        <p:spPr>
          <a:xfrm>
            <a:off x="1827325" y="591225"/>
            <a:ext cx="3462600" cy="39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60"/>
          <p:cNvSpPr/>
          <p:nvPr/>
        </p:nvSpPr>
        <p:spPr>
          <a:xfrm rot="-5400000" flipH="1">
            <a:off x="6325000" y="-367850"/>
            <a:ext cx="2106600" cy="36795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60"/>
          <p:cNvSpPr txBox="1"/>
          <p:nvPr/>
        </p:nvSpPr>
        <p:spPr>
          <a:xfrm>
            <a:off x="5539450" y="418500"/>
            <a:ext cx="3462600" cy="21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pessoas </a:t>
            </a:r>
            <a:endParaRPr sz="4400">
              <a:solidFill>
                <a:schemeClr val="dk2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vivendo em</a:t>
            </a:r>
            <a:endParaRPr sz="4400">
              <a:solidFill>
                <a:schemeClr val="dk2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dk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cidades</a:t>
            </a:r>
            <a:endParaRPr sz="4400">
              <a:solidFill>
                <a:schemeClr val="dk2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Apresentação na tela (16:9)</PresentationFormat>
  <Paragraphs>251</Paragraphs>
  <Slides>77</Slides>
  <Notes>77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77</vt:i4>
      </vt:variant>
    </vt:vector>
  </HeadingPairs>
  <TitlesOfParts>
    <vt:vector size="96" baseType="lpstr">
      <vt:lpstr>Tahoma</vt:lpstr>
      <vt:lpstr>Amatic SC</vt:lpstr>
      <vt:lpstr>Calibri</vt:lpstr>
      <vt:lpstr>Montserrat Black</vt:lpstr>
      <vt:lpstr>Montserrat</vt:lpstr>
      <vt:lpstr>Arial Black</vt:lpstr>
      <vt:lpstr>Archivo Black</vt:lpstr>
      <vt:lpstr>Roboto</vt:lpstr>
      <vt:lpstr>Montserrat Medium</vt:lpstr>
      <vt:lpstr>Montserrat ExtraBold</vt:lpstr>
      <vt:lpstr>Montserrat SemiBold</vt:lpstr>
      <vt:lpstr>Montserrat Light</vt:lpstr>
      <vt:lpstr>Montserrat ExtraLight</vt:lpstr>
      <vt:lpstr>Arial</vt:lpstr>
      <vt:lpstr>Impact</vt:lpstr>
      <vt:lpstr>Simple Light</vt:lpstr>
      <vt:lpstr>Simple Light</vt:lpstr>
      <vt:lpstr>Simple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LAC</vt:lpstr>
      <vt:lpstr>Lusofonia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claudia.vale</dc:creator>
  <cp:lastModifiedBy>claudia.vale</cp:lastModifiedBy>
  <cp:revision>1</cp:revision>
  <dcterms:modified xsi:type="dcterms:W3CDTF">2025-09-29T20:56:03Z</dcterms:modified>
</cp:coreProperties>
</file>