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rial Bold" charset="1" panose="020B0802020202020204"/>
      <p:regular r:id="rId25"/>
    </p:embeddedFont>
    <p:embeddedFont>
      <p:font typeface="Arial" charset="1" panose="020B0502020202020204"/>
      <p:regular r:id="rId26"/>
    </p:embeddedFont>
    <p:embeddedFont>
      <p:font typeface="IBM Plex Sans Condensed" charset="1" panose="020B0506050203000203"/>
      <p:regular r:id="rId27"/>
    </p:embeddedFont>
    <p:embeddedFont>
      <p:font typeface="Open Sans Bold" charset="1" panose="020B0806030504020204"/>
      <p:regular r:id="rId28"/>
    </p:embeddedFont>
    <p:embeddedFont>
      <p:font typeface="Belleza" charset="1" panose="020005030500000200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924544" y="847344"/>
            <a:ext cx="219456" cy="3358896"/>
          </a:xfrm>
          <a:custGeom>
            <a:avLst/>
            <a:gdLst/>
            <a:ahLst/>
            <a:cxnLst/>
            <a:rect r="r" b="b" t="t" l="l"/>
            <a:pathLst>
              <a:path h="3358896" w="219456">
                <a:moveTo>
                  <a:pt x="0" y="0"/>
                </a:moveTo>
                <a:lnTo>
                  <a:pt x="219456" y="0"/>
                </a:lnTo>
                <a:lnTo>
                  <a:pt x="219456" y="3358896"/>
                </a:lnTo>
                <a:lnTo>
                  <a:pt x="0" y="3358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18957" y="9363412"/>
            <a:ext cx="2049978" cy="677170"/>
          </a:xfrm>
          <a:custGeom>
            <a:avLst/>
            <a:gdLst/>
            <a:ahLst/>
            <a:cxnLst/>
            <a:rect r="r" b="b" t="t" l="l"/>
            <a:pathLst>
              <a:path h="677170" w="2049978">
                <a:moveTo>
                  <a:pt x="0" y="0"/>
                </a:moveTo>
                <a:lnTo>
                  <a:pt x="2049978" y="0"/>
                </a:lnTo>
                <a:lnTo>
                  <a:pt x="2049978" y="677170"/>
                </a:lnTo>
                <a:lnTo>
                  <a:pt x="0" y="677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6784" y="9449598"/>
            <a:ext cx="1286623" cy="627921"/>
          </a:xfrm>
          <a:custGeom>
            <a:avLst/>
            <a:gdLst/>
            <a:ahLst/>
            <a:cxnLst/>
            <a:rect r="r" b="b" t="t" l="l"/>
            <a:pathLst>
              <a:path h="627921" w="1286623">
                <a:moveTo>
                  <a:pt x="0" y="0"/>
                </a:moveTo>
                <a:lnTo>
                  <a:pt x="1286623" y="0"/>
                </a:lnTo>
                <a:lnTo>
                  <a:pt x="1286623" y="627921"/>
                </a:lnTo>
                <a:lnTo>
                  <a:pt x="0" y="627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24486" y="0"/>
            <a:ext cx="13863514" cy="10391479"/>
          </a:xfrm>
          <a:custGeom>
            <a:avLst/>
            <a:gdLst/>
            <a:ahLst/>
            <a:cxnLst/>
            <a:rect r="r" b="b" t="t" l="l"/>
            <a:pathLst>
              <a:path h="10391479" w="13863514">
                <a:moveTo>
                  <a:pt x="0" y="0"/>
                </a:moveTo>
                <a:lnTo>
                  <a:pt x="13863514" y="0"/>
                </a:lnTo>
                <a:lnTo>
                  <a:pt x="13863514" y="10391479"/>
                </a:lnTo>
                <a:lnTo>
                  <a:pt x="0" y="10391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4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0168" y="1711393"/>
            <a:ext cx="10151392" cy="6784011"/>
          </a:xfrm>
          <a:custGeom>
            <a:avLst/>
            <a:gdLst/>
            <a:ahLst/>
            <a:cxnLst/>
            <a:rect r="r" b="b" t="t" l="l"/>
            <a:pathLst>
              <a:path h="6784011" w="10151392">
                <a:moveTo>
                  <a:pt x="0" y="0"/>
                </a:moveTo>
                <a:lnTo>
                  <a:pt x="10151392" y="0"/>
                </a:lnTo>
                <a:lnTo>
                  <a:pt x="10151392" y="6784011"/>
                </a:lnTo>
                <a:lnTo>
                  <a:pt x="0" y="67840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83378" y="3394354"/>
            <a:ext cx="8975329" cy="464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63"/>
              </a:lnSpc>
            </a:pPr>
            <a:r>
              <a:rPr lang="en-US" b="true" sz="8099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PLANEJAMENTO </a:t>
            </a:r>
            <a:r>
              <a:rPr lang="en-US" sz="80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MOBILIDADE URBANA</a:t>
            </a:r>
          </a:p>
          <a:p>
            <a:pPr algn="l">
              <a:lnSpc>
                <a:spcPts val="6071"/>
              </a:lnSpc>
            </a:pPr>
            <a:r>
              <a:rPr lang="en-US" sz="2428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INSTITUTO MUNICIPAL DE MOBILIDADE URBANA -IMMU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45239" y="-514350"/>
            <a:ext cx="5669170" cy="12948215"/>
            <a:chOff x="0" y="0"/>
            <a:chExt cx="1493115" cy="3410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93115" cy="3410229"/>
            </a:xfrm>
            <a:custGeom>
              <a:avLst/>
              <a:gdLst/>
              <a:ahLst/>
              <a:cxnLst/>
              <a:rect r="r" b="b" t="t" l="l"/>
              <a:pathLst>
                <a:path h="3410229" w="1493115">
                  <a:moveTo>
                    <a:pt x="0" y="0"/>
                  </a:moveTo>
                  <a:lnTo>
                    <a:pt x="1493115" y="0"/>
                  </a:lnTo>
                  <a:lnTo>
                    <a:pt x="1493115" y="3410229"/>
                  </a:lnTo>
                  <a:lnTo>
                    <a:pt x="0" y="3410229"/>
                  </a:lnTo>
                  <a:close/>
                </a:path>
              </a:pathLst>
            </a:custGeom>
            <a:solidFill>
              <a:srgbClr val="E3E3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04800"/>
              <a:ext cx="1493115" cy="37150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71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2174836" y="2601278"/>
            <a:ext cx="5074615" cy="5084455"/>
            <a:chOff x="0" y="0"/>
            <a:chExt cx="6766154" cy="67792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766178" cy="6779260"/>
            </a:xfrm>
            <a:custGeom>
              <a:avLst/>
              <a:gdLst/>
              <a:ahLst/>
              <a:cxnLst/>
              <a:rect r="r" b="b" t="t" l="l"/>
              <a:pathLst>
                <a:path h="6779260" w="6766178">
                  <a:moveTo>
                    <a:pt x="291592" y="0"/>
                  </a:moveTo>
                  <a:cubicBezTo>
                    <a:pt x="130429" y="254"/>
                    <a:pt x="0" y="130937"/>
                    <a:pt x="0" y="292100"/>
                  </a:cubicBezTo>
                  <a:lnTo>
                    <a:pt x="0" y="6487160"/>
                  </a:lnTo>
                  <a:cubicBezTo>
                    <a:pt x="0" y="6648450"/>
                    <a:pt x="130810" y="6779260"/>
                    <a:pt x="292100" y="6779260"/>
                  </a:cubicBezTo>
                  <a:lnTo>
                    <a:pt x="6487160" y="6779260"/>
                  </a:lnTo>
                  <a:cubicBezTo>
                    <a:pt x="6618224" y="6779260"/>
                    <a:pt x="6729222" y="6692900"/>
                    <a:pt x="6766178" y="6574028"/>
                  </a:cubicBezTo>
                  <a:lnTo>
                    <a:pt x="6766178" y="6574028"/>
                  </a:lnTo>
                  <a:lnTo>
                    <a:pt x="6766178" y="205232"/>
                  </a:lnTo>
                  <a:lnTo>
                    <a:pt x="6766178" y="205232"/>
                  </a:lnTo>
                  <a:cubicBezTo>
                    <a:pt x="6729222" y="86487"/>
                    <a:pt x="6618605" y="254"/>
                    <a:pt x="6487668" y="0"/>
                  </a:cubicBezTo>
                  <a:close/>
                </a:path>
              </a:pathLst>
            </a:custGeom>
            <a:blipFill>
              <a:blip r:embed="rId2"/>
              <a:stretch>
                <a:fillRect l="-60466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926363" y="3199762"/>
            <a:ext cx="10304135" cy="4318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 spc="6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1.Implantar ‘Zona Calma 40 km/h e Zona 30 km/h. 2.Criar novo POT Centro – Pontos Turísticos. 3.Revitalizar ciclorrota e sinalização geral. 4.Verificar, com MANAUSCULT, volta das bicicletas. 5.Requalificar calçadas, passeios e acessibilidade. 6.Implantar faixas de travessia elevadas. 7.Estimular o uso da Av.Eduardo Ribeiro para mobilidade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48488" y="2580637"/>
            <a:ext cx="10202151" cy="6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Propostas para melhorar o trânsito no centro de Manaus: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4096" y="7533637"/>
            <a:ext cx="2227059" cy="6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sustentavel.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8488" y="8771887"/>
            <a:ext cx="12414656" cy="6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Objetivo: Segurança, sustentabilidade e qualidade de vida para todos.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2706" y="466725"/>
            <a:ext cx="3669840" cy="1893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10"/>
              </a:lnSpc>
            </a:pPr>
            <a:r>
              <a:rPr lang="en-US" sz="876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Trânsito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7753502"/>
            <a:ext cx="18288000" cy="2533498"/>
            <a:chOff x="0" y="0"/>
            <a:chExt cx="18288000" cy="25334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2533523"/>
            </a:xfrm>
            <a:custGeom>
              <a:avLst/>
              <a:gdLst/>
              <a:ahLst/>
              <a:cxnLst/>
              <a:rect r="r" b="b" t="t" l="l"/>
              <a:pathLst>
                <a:path h="2533523" w="18288000">
                  <a:moveTo>
                    <a:pt x="0" y="0"/>
                  </a:moveTo>
                  <a:lnTo>
                    <a:pt x="0" y="2533523"/>
                  </a:lnTo>
                  <a:lnTo>
                    <a:pt x="18288000" y="2533523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E3E3D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010852" y="1904276"/>
            <a:ext cx="6841131" cy="4725124"/>
          </a:xfrm>
          <a:custGeom>
            <a:avLst/>
            <a:gdLst/>
            <a:ahLst/>
            <a:cxnLst/>
            <a:rect r="r" b="b" t="t" l="l"/>
            <a:pathLst>
              <a:path h="4725124" w="6841131">
                <a:moveTo>
                  <a:pt x="0" y="0"/>
                </a:moveTo>
                <a:lnTo>
                  <a:pt x="6841132" y="0"/>
                </a:lnTo>
                <a:lnTo>
                  <a:pt x="6841132" y="4725124"/>
                </a:lnTo>
                <a:lnTo>
                  <a:pt x="0" y="472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23" t="0" r="-874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600" y="5795543"/>
            <a:ext cx="6819900" cy="3914775"/>
          </a:xfrm>
          <a:custGeom>
            <a:avLst/>
            <a:gdLst/>
            <a:ahLst/>
            <a:cxnLst/>
            <a:rect r="r" b="b" t="t" l="l"/>
            <a:pathLst>
              <a:path h="3914775" w="6819900">
                <a:moveTo>
                  <a:pt x="0" y="0"/>
                </a:moveTo>
                <a:lnTo>
                  <a:pt x="6819900" y="0"/>
                </a:lnTo>
                <a:lnTo>
                  <a:pt x="6819900" y="3914775"/>
                </a:lnTo>
                <a:lnTo>
                  <a:pt x="0" y="39147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51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-63503" y="1840773"/>
            <a:ext cx="18414997" cy="8509721"/>
            <a:chOff x="0" y="0"/>
            <a:chExt cx="18415000" cy="85097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473952" y="5606161"/>
              <a:ext cx="133348" cy="133349"/>
            </a:xfrm>
            <a:custGeom>
              <a:avLst/>
              <a:gdLst/>
              <a:ahLst/>
              <a:cxnLst/>
              <a:rect r="r" b="b" t="t" l="l"/>
              <a:pathLst>
                <a:path h="133349" w="133348">
                  <a:moveTo>
                    <a:pt x="133348" y="66675"/>
                  </a:moveTo>
                  <a:cubicBezTo>
                    <a:pt x="133348" y="70993"/>
                    <a:pt x="132967" y="75438"/>
                    <a:pt x="132078" y="79629"/>
                  </a:cubicBezTo>
                  <a:cubicBezTo>
                    <a:pt x="131190" y="83820"/>
                    <a:pt x="129920" y="88138"/>
                    <a:pt x="128268" y="92075"/>
                  </a:cubicBezTo>
                  <a:cubicBezTo>
                    <a:pt x="126617" y="96012"/>
                    <a:pt x="124586" y="99949"/>
                    <a:pt x="122046" y="103632"/>
                  </a:cubicBezTo>
                  <a:cubicBezTo>
                    <a:pt x="119505" y="107315"/>
                    <a:pt x="116839" y="110617"/>
                    <a:pt x="113790" y="113792"/>
                  </a:cubicBezTo>
                  <a:cubicBezTo>
                    <a:pt x="110742" y="116967"/>
                    <a:pt x="107313" y="119634"/>
                    <a:pt x="103630" y="122047"/>
                  </a:cubicBezTo>
                  <a:cubicBezTo>
                    <a:pt x="99948" y="124460"/>
                    <a:pt x="96137" y="126492"/>
                    <a:pt x="92074" y="128270"/>
                  </a:cubicBezTo>
                  <a:cubicBezTo>
                    <a:pt x="88010" y="130047"/>
                    <a:pt x="83818" y="131191"/>
                    <a:pt x="79628" y="132079"/>
                  </a:cubicBezTo>
                  <a:cubicBezTo>
                    <a:pt x="75438" y="132968"/>
                    <a:pt x="70992" y="133350"/>
                    <a:pt x="66674" y="133350"/>
                  </a:cubicBezTo>
                  <a:cubicBezTo>
                    <a:pt x="62355" y="133350"/>
                    <a:pt x="57911" y="132969"/>
                    <a:pt x="53720" y="132079"/>
                  </a:cubicBezTo>
                  <a:cubicBezTo>
                    <a:pt x="49528" y="131190"/>
                    <a:pt x="45211" y="129920"/>
                    <a:pt x="41274" y="128270"/>
                  </a:cubicBezTo>
                  <a:cubicBezTo>
                    <a:pt x="37337" y="126619"/>
                    <a:pt x="33400" y="124586"/>
                    <a:pt x="29717" y="122047"/>
                  </a:cubicBezTo>
                  <a:cubicBezTo>
                    <a:pt x="26034" y="119507"/>
                    <a:pt x="22732" y="116840"/>
                    <a:pt x="19557" y="113792"/>
                  </a:cubicBezTo>
                  <a:cubicBezTo>
                    <a:pt x="16382" y="110744"/>
                    <a:pt x="13715" y="107315"/>
                    <a:pt x="11302" y="103632"/>
                  </a:cubicBezTo>
                  <a:cubicBezTo>
                    <a:pt x="8889" y="99949"/>
                    <a:pt x="6857" y="96139"/>
                    <a:pt x="5079" y="92075"/>
                  </a:cubicBezTo>
                  <a:cubicBezTo>
                    <a:pt x="3301" y="88011"/>
                    <a:pt x="2158" y="83820"/>
                    <a:pt x="1269" y="79629"/>
                  </a:cubicBezTo>
                  <a:cubicBezTo>
                    <a:pt x="380" y="75438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69" y="53721"/>
                  </a:cubicBezTo>
                  <a:cubicBezTo>
                    <a:pt x="2158" y="49530"/>
                    <a:pt x="3428" y="45212"/>
                    <a:pt x="5079" y="41275"/>
                  </a:cubicBezTo>
                  <a:cubicBezTo>
                    <a:pt x="6730" y="37338"/>
                    <a:pt x="8762" y="33401"/>
                    <a:pt x="11302" y="29718"/>
                  </a:cubicBezTo>
                  <a:cubicBezTo>
                    <a:pt x="13842" y="26035"/>
                    <a:pt x="16509" y="22733"/>
                    <a:pt x="19557" y="19558"/>
                  </a:cubicBezTo>
                  <a:cubicBezTo>
                    <a:pt x="22606" y="16383"/>
                    <a:pt x="26034" y="13716"/>
                    <a:pt x="29717" y="11303"/>
                  </a:cubicBezTo>
                  <a:cubicBezTo>
                    <a:pt x="33400" y="8890"/>
                    <a:pt x="37210" y="6858"/>
                    <a:pt x="41274" y="5080"/>
                  </a:cubicBezTo>
                  <a:cubicBezTo>
                    <a:pt x="45337" y="3302"/>
                    <a:pt x="49529" y="2159"/>
                    <a:pt x="53720" y="1270"/>
                  </a:cubicBezTo>
                  <a:cubicBezTo>
                    <a:pt x="57910" y="382"/>
                    <a:pt x="62355" y="0"/>
                    <a:pt x="66674" y="0"/>
                  </a:cubicBezTo>
                  <a:cubicBezTo>
                    <a:pt x="70992" y="0"/>
                    <a:pt x="75437" y="381"/>
                    <a:pt x="79628" y="1270"/>
                  </a:cubicBezTo>
                  <a:cubicBezTo>
                    <a:pt x="83819" y="2159"/>
                    <a:pt x="88137" y="3430"/>
                    <a:pt x="92074" y="5080"/>
                  </a:cubicBezTo>
                  <a:cubicBezTo>
                    <a:pt x="96011" y="6731"/>
                    <a:pt x="99948" y="8763"/>
                    <a:pt x="103630" y="11303"/>
                  </a:cubicBezTo>
                  <a:cubicBezTo>
                    <a:pt x="107313" y="13843"/>
                    <a:pt x="110615" y="16510"/>
                    <a:pt x="113790" y="19558"/>
                  </a:cubicBezTo>
                  <a:cubicBezTo>
                    <a:pt x="116965" y="22606"/>
                    <a:pt x="119633" y="26035"/>
                    <a:pt x="122046" y="29718"/>
                  </a:cubicBezTo>
                  <a:cubicBezTo>
                    <a:pt x="124459" y="33401"/>
                    <a:pt x="126490" y="37211"/>
                    <a:pt x="128268" y="41275"/>
                  </a:cubicBezTo>
                  <a:cubicBezTo>
                    <a:pt x="130047" y="45339"/>
                    <a:pt x="131189" y="49530"/>
                    <a:pt x="132078" y="53721"/>
                  </a:cubicBezTo>
                  <a:cubicBezTo>
                    <a:pt x="132967" y="57912"/>
                    <a:pt x="133348" y="62357"/>
                    <a:pt x="133348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473952" y="6225286"/>
              <a:ext cx="133348" cy="133349"/>
            </a:xfrm>
            <a:custGeom>
              <a:avLst/>
              <a:gdLst/>
              <a:ahLst/>
              <a:cxnLst/>
              <a:rect r="r" b="b" t="t" l="l"/>
              <a:pathLst>
                <a:path h="133349" w="133348">
                  <a:moveTo>
                    <a:pt x="133348" y="66675"/>
                  </a:moveTo>
                  <a:cubicBezTo>
                    <a:pt x="133348" y="70993"/>
                    <a:pt x="132967" y="75438"/>
                    <a:pt x="132078" y="79629"/>
                  </a:cubicBezTo>
                  <a:cubicBezTo>
                    <a:pt x="131190" y="83820"/>
                    <a:pt x="129920" y="88138"/>
                    <a:pt x="128268" y="92075"/>
                  </a:cubicBezTo>
                  <a:cubicBezTo>
                    <a:pt x="126617" y="96012"/>
                    <a:pt x="124586" y="99949"/>
                    <a:pt x="122046" y="103632"/>
                  </a:cubicBezTo>
                  <a:cubicBezTo>
                    <a:pt x="119505" y="107315"/>
                    <a:pt x="116839" y="110617"/>
                    <a:pt x="113790" y="113792"/>
                  </a:cubicBezTo>
                  <a:cubicBezTo>
                    <a:pt x="110742" y="116967"/>
                    <a:pt x="107313" y="119634"/>
                    <a:pt x="103630" y="122047"/>
                  </a:cubicBezTo>
                  <a:cubicBezTo>
                    <a:pt x="99948" y="124460"/>
                    <a:pt x="96137" y="126492"/>
                    <a:pt x="92074" y="128270"/>
                  </a:cubicBezTo>
                  <a:cubicBezTo>
                    <a:pt x="88010" y="130047"/>
                    <a:pt x="83818" y="131191"/>
                    <a:pt x="79628" y="132079"/>
                  </a:cubicBezTo>
                  <a:cubicBezTo>
                    <a:pt x="75438" y="132968"/>
                    <a:pt x="70992" y="133350"/>
                    <a:pt x="66674" y="133350"/>
                  </a:cubicBezTo>
                  <a:cubicBezTo>
                    <a:pt x="62355" y="133350"/>
                    <a:pt x="57911" y="132969"/>
                    <a:pt x="53720" y="132079"/>
                  </a:cubicBezTo>
                  <a:cubicBezTo>
                    <a:pt x="49528" y="131190"/>
                    <a:pt x="45211" y="129920"/>
                    <a:pt x="41274" y="128270"/>
                  </a:cubicBezTo>
                  <a:cubicBezTo>
                    <a:pt x="37337" y="126619"/>
                    <a:pt x="33400" y="124586"/>
                    <a:pt x="29717" y="122047"/>
                  </a:cubicBezTo>
                  <a:cubicBezTo>
                    <a:pt x="26034" y="119507"/>
                    <a:pt x="22732" y="116840"/>
                    <a:pt x="19557" y="113792"/>
                  </a:cubicBezTo>
                  <a:cubicBezTo>
                    <a:pt x="16382" y="110744"/>
                    <a:pt x="13715" y="107315"/>
                    <a:pt x="11302" y="103632"/>
                  </a:cubicBezTo>
                  <a:cubicBezTo>
                    <a:pt x="8889" y="99949"/>
                    <a:pt x="6857" y="96139"/>
                    <a:pt x="5079" y="92075"/>
                  </a:cubicBezTo>
                  <a:cubicBezTo>
                    <a:pt x="3301" y="88011"/>
                    <a:pt x="2158" y="83820"/>
                    <a:pt x="1269" y="79629"/>
                  </a:cubicBezTo>
                  <a:cubicBezTo>
                    <a:pt x="380" y="75438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69" y="53721"/>
                  </a:cubicBezTo>
                  <a:cubicBezTo>
                    <a:pt x="2158" y="49530"/>
                    <a:pt x="3428" y="45212"/>
                    <a:pt x="5079" y="41275"/>
                  </a:cubicBezTo>
                  <a:cubicBezTo>
                    <a:pt x="6730" y="37338"/>
                    <a:pt x="8762" y="33401"/>
                    <a:pt x="11302" y="29718"/>
                  </a:cubicBezTo>
                  <a:cubicBezTo>
                    <a:pt x="13842" y="26035"/>
                    <a:pt x="16509" y="22733"/>
                    <a:pt x="19557" y="19558"/>
                  </a:cubicBezTo>
                  <a:cubicBezTo>
                    <a:pt x="22606" y="16383"/>
                    <a:pt x="26034" y="13716"/>
                    <a:pt x="29717" y="11303"/>
                  </a:cubicBezTo>
                  <a:cubicBezTo>
                    <a:pt x="33400" y="8890"/>
                    <a:pt x="37210" y="6858"/>
                    <a:pt x="41274" y="5080"/>
                  </a:cubicBezTo>
                  <a:cubicBezTo>
                    <a:pt x="45337" y="3302"/>
                    <a:pt x="49529" y="2159"/>
                    <a:pt x="53720" y="1270"/>
                  </a:cubicBezTo>
                  <a:cubicBezTo>
                    <a:pt x="57910" y="382"/>
                    <a:pt x="62355" y="0"/>
                    <a:pt x="66674" y="0"/>
                  </a:cubicBezTo>
                  <a:cubicBezTo>
                    <a:pt x="70992" y="0"/>
                    <a:pt x="75437" y="381"/>
                    <a:pt x="79628" y="1270"/>
                  </a:cubicBezTo>
                  <a:cubicBezTo>
                    <a:pt x="83819" y="2159"/>
                    <a:pt x="88137" y="3430"/>
                    <a:pt x="92074" y="5080"/>
                  </a:cubicBezTo>
                  <a:cubicBezTo>
                    <a:pt x="96011" y="6731"/>
                    <a:pt x="99948" y="8763"/>
                    <a:pt x="103630" y="11303"/>
                  </a:cubicBezTo>
                  <a:cubicBezTo>
                    <a:pt x="107313" y="13843"/>
                    <a:pt x="110615" y="16510"/>
                    <a:pt x="113790" y="19558"/>
                  </a:cubicBezTo>
                  <a:cubicBezTo>
                    <a:pt x="116965" y="22606"/>
                    <a:pt x="119633" y="26035"/>
                    <a:pt x="122046" y="29718"/>
                  </a:cubicBezTo>
                  <a:cubicBezTo>
                    <a:pt x="124459" y="33401"/>
                    <a:pt x="126490" y="37211"/>
                    <a:pt x="128268" y="41275"/>
                  </a:cubicBezTo>
                  <a:cubicBezTo>
                    <a:pt x="130047" y="45339"/>
                    <a:pt x="131189" y="49530"/>
                    <a:pt x="132078" y="53721"/>
                  </a:cubicBezTo>
                  <a:cubicBezTo>
                    <a:pt x="132967" y="57912"/>
                    <a:pt x="133348" y="62357"/>
                    <a:pt x="133348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473952" y="7463537"/>
              <a:ext cx="133348" cy="133348"/>
            </a:xfrm>
            <a:custGeom>
              <a:avLst/>
              <a:gdLst/>
              <a:ahLst/>
              <a:cxnLst/>
              <a:rect r="r" b="b" t="t" l="l"/>
              <a:pathLst>
                <a:path h="133348" w="133348">
                  <a:moveTo>
                    <a:pt x="133348" y="66674"/>
                  </a:moveTo>
                  <a:cubicBezTo>
                    <a:pt x="133348" y="70992"/>
                    <a:pt x="132967" y="75437"/>
                    <a:pt x="132078" y="79628"/>
                  </a:cubicBezTo>
                  <a:cubicBezTo>
                    <a:pt x="131190" y="83819"/>
                    <a:pt x="129920" y="88137"/>
                    <a:pt x="128268" y="92074"/>
                  </a:cubicBezTo>
                  <a:cubicBezTo>
                    <a:pt x="126617" y="96011"/>
                    <a:pt x="124586" y="99948"/>
                    <a:pt x="122046" y="103631"/>
                  </a:cubicBezTo>
                  <a:cubicBezTo>
                    <a:pt x="119505" y="107313"/>
                    <a:pt x="116839" y="110615"/>
                    <a:pt x="113790" y="113790"/>
                  </a:cubicBezTo>
                  <a:cubicBezTo>
                    <a:pt x="110742" y="116965"/>
                    <a:pt x="107313" y="119633"/>
                    <a:pt x="103630" y="122046"/>
                  </a:cubicBezTo>
                  <a:cubicBezTo>
                    <a:pt x="99948" y="124459"/>
                    <a:pt x="96137" y="126490"/>
                    <a:pt x="92074" y="128269"/>
                  </a:cubicBezTo>
                  <a:cubicBezTo>
                    <a:pt x="88010" y="130047"/>
                    <a:pt x="83818" y="131189"/>
                    <a:pt x="79628" y="132078"/>
                  </a:cubicBezTo>
                  <a:cubicBezTo>
                    <a:pt x="75438" y="132968"/>
                    <a:pt x="70992" y="133348"/>
                    <a:pt x="66674" y="133348"/>
                  </a:cubicBezTo>
                  <a:cubicBezTo>
                    <a:pt x="62355" y="133348"/>
                    <a:pt x="57911" y="132967"/>
                    <a:pt x="53720" y="132078"/>
                  </a:cubicBezTo>
                  <a:cubicBezTo>
                    <a:pt x="49528" y="131190"/>
                    <a:pt x="45211" y="129920"/>
                    <a:pt x="41274" y="128269"/>
                  </a:cubicBezTo>
                  <a:cubicBezTo>
                    <a:pt x="37337" y="126618"/>
                    <a:pt x="33400" y="124586"/>
                    <a:pt x="29717" y="122046"/>
                  </a:cubicBezTo>
                  <a:cubicBezTo>
                    <a:pt x="26034" y="119506"/>
                    <a:pt x="22732" y="116839"/>
                    <a:pt x="19557" y="113790"/>
                  </a:cubicBezTo>
                  <a:cubicBezTo>
                    <a:pt x="16382" y="110742"/>
                    <a:pt x="13715" y="107313"/>
                    <a:pt x="11302" y="103631"/>
                  </a:cubicBezTo>
                  <a:cubicBezTo>
                    <a:pt x="8889" y="99948"/>
                    <a:pt x="6857" y="96137"/>
                    <a:pt x="5079" y="92074"/>
                  </a:cubicBezTo>
                  <a:cubicBezTo>
                    <a:pt x="3301" y="88011"/>
                    <a:pt x="2158" y="83819"/>
                    <a:pt x="1269" y="79628"/>
                  </a:cubicBezTo>
                  <a:cubicBezTo>
                    <a:pt x="380" y="75438"/>
                    <a:pt x="0" y="70992"/>
                    <a:pt x="0" y="66674"/>
                  </a:cubicBezTo>
                  <a:cubicBezTo>
                    <a:pt x="0" y="62356"/>
                    <a:pt x="381" y="57911"/>
                    <a:pt x="1269" y="53720"/>
                  </a:cubicBezTo>
                  <a:cubicBezTo>
                    <a:pt x="2158" y="49528"/>
                    <a:pt x="3428" y="45211"/>
                    <a:pt x="5079" y="41274"/>
                  </a:cubicBezTo>
                  <a:cubicBezTo>
                    <a:pt x="6730" y="37337"/>
                    <a:pt x="8762" y="33400"/>
                    <a:pt x="11302" y="29717"/>
                  </a:cubicBezTo>
                  <a:cubicBezTo>
                    <a:pt x="13842" y="26035"/>
                    <a:pt x="16509" y="22732"/>
                    <a:pt x="19557" y="19557"/>
                  </a:cubicBezTo>
                  <a:cubicBezTo>
                    <a:pt x="22606" y="16382"/>
                    <a:pt x="26034" y="13715"/>
                    <a:pt x="29717" y="11302"/>
                  </a:cubicBezTo>
                  <a:cubicBezTo>
                    <a:pt x="33400" y="8889"/>
                    <a:pt x="37210" y="6857"/>
                    <a:pt x="41274" y="5079"/>
                  </a:cubicBezTo>
                  <a:cubicBezTo>
                    <a:pt x="45337" y="3301"/>
                    <a:pt x="49529" y="2158"/>
                    <a:pt x="53720" y="1269"/>
                  </a:cubicBezTo>
                  <a:cubicBezTo>
                    <a:pt x="57910" y="380"/>
                    <a:pt x="62355" y="0"/>
                    <a:pt x="66674" y="0"/>
                  </a:cubicBezTo>
                  <a:cubicBezTo>
                    <a:pt x="70992" y="0"/>
                    <a:pt x="75437" y="381"/>
                    <a:pt x="79628" y="1269"/>
                  </a:cubicBezTo>
                  <a:cubicBezTo>
                    <a:pt x="83819" y="2158"/>
                    <a:pt x="88137" y="3428"/>
                    <a:pt x="92074" y="5079"/>
                  </a:cubicBezTo>
                  <a:cubicBezTo>
                    <a:pt x="96011" y="6730"/>
                    <a:pt x="99948" y="8762"/>
                    <a:pt x="103630" y="11302"/>
                  </a:cubicBezTo>
                  <a:cubicBezTo>
                    <a:pt x="107313" y="13842"/>
                    <a:pt x="110615" y="16509"/>
                    <a:pt x="113790" y="19557"/>
                  </a:cubicBezTo>
                  <a:cubicBezTo>
                    <a:pt x="116965" y="22606"/>
                    <a:pt x="119633" y="26035"/>
                    <a:pt x="122046" y="29717"/>
                  </a:cubicBezTo>
                  <a:cubicBezTo>
                    <a:pt x="124459" y="33400"/>
                    <a:pt x="126490" y="37211"/>
                    <a:pt x="128268" y="41274"/>
                  </a:cubicBezTo>
                  <a:cubicBezTo>
                    <a:pt x="130047" y="45337"/>
                    <a:pt x="131189" y="49529"/>
                    <a:pt x="132078" y="53720"/>
                  </a:cubicBezTo>
                  <a:cubicBezTo>
                    <a:pt x="132967" y="57910"/>
                    <a:pt x="133348" y="62356"/>
                    <a:pt x="133348" y="6667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074400" y="63500"/>
              <a:ext cx="6841108" cy="4725162"/>
            </a:xfrm>
            <a:custGeom>
              <a:avLst/>
              <a:gdLst/>
              <a:ahLst/>
              <a:cxnLst/>
              <a:rect r="r" b="b" t="t" l="l"/>
              <a:pathLst>
                <a:path h="4725162" w="6841108">
                  <a:moveTo>
                    <a:pt x="0" y="4725162"/>
                  </a:moveTo>
                  <a:lnTo>
                    <a:pt x="6841108" y="4725162"/>
                  </a:lnTo>
                  <a:lnTo>
                    <a:pt x="68411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92100" y="3954780"/>
              <a:ext cx="6824218" cy="3915918"/>
            </a:xfrm>
            <a:custGeom>
              <a:avLst/>
              <a:gdLst/>
              <a:ahLst/>
              <a:cxnLst/>
              <a:rect r="r" b="b" t="t" l="l"/>
              <a:pathLst>
                <a:path h="3915918" w="6824218">
                  <a:moveTo>
                    <a:pt x="0" y="3915918"/>
                  </a:moveTo>
                  <a:lnTo>
                    <a:pt x="6824218" y="3915918"/>
                  </a:lnTo>
                  <a:lnTo>
                    <a:pt x="68242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5912739"/>
              <a:ext cx="18288000" cy="2533523"/>
            </a:xfrm>
            <a:custGeom>
              <a:avLst/>
              <a:gdLst/>
              <a:ahLst/>
              <a:cxnLst/>
              <a:rect r="r" b="b" t="t" l="l"/>
              <a:pathLst>
                <a:path h="2533523" w="18288000">
                  <a:moveTo>
                    <a:pt x="0" y="2533523"/>
                  </a:moveTo>
                  <a:lnTo>
                    <a:pt x="18288000" y="2533523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90833" y="3364154"/>
            <a:ext cx="10520020" cy="2263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1"/>
              </a:lnSpc>
            </a:pPr>
            <a:r>
              <a:rPr lang="en-US" sz="3267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Visando melhorar a mobilidade e a experiência dos turistas, o IMMU implementara os Pontos de Orientação de Trânsito (POT) nas principais vias do Centro de Manaus. Localizados perto de atrações turísticas.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91369" y="6531226"/>
            <a:ext cx="113328" cy="6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46968" y="6531226"/>
            <a:ext cx="9512332" cy="3306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5"/>
              </a:lnSpc>
            </a:pPr>
            <a:r>
              <a:rPr lang="en-US" sz="311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O POT têm como objetivo: Orientar turistas sobre rotas e acessos aos pontos turísticos; Oferecer informações sobre condições de tráfego e transportes; Garantir a segurança viária e facilitar o fluxo de pedestres e veículos.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0833" y="1093432"/>
            <a:ext cx="11948693" cy="936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Criar novo POT Centro - Pontos Turísticos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0833" y="2218487"/>
            <a:ext cx="7456246" cy="76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Plano de Orientação de Trânsito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09605" y="0"/>
            <a:ext cx="8299391" cy="12948215"/>
            <a:chOff x="0" y="0"/>
            <a:chExt cx="2185848" cy="3410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5848" cy="3410229"/>
            </a:xfrm>
            <a:custGeom>
              <a:avLst/>
              <a:gdLst/>
              <a:ahLst/>
              <a:cxnLst/>
              <a:rect r="r" b="b" t="t" l="l"/>
              <a:pathLst>
                <a:path h="3410229" w="2185848">
                  <a:moveTo>
                    <a:pt x="0" y="0"/>
                  </a:moveTo>
                  <a:lnTo>
                    <a:pt x="2185848" y="0"/>
                  </a:lnTo>
                  <a:lnTo>
                    <a:pt x="2185848" y="3410229"/>
                  </a:lnTo>
                  <a:lnTo>
                    <a:pt x="0" y="3410229"/>
                  </a:lnTo>
                  <a:close/>
                </a:path>
              </a:pathLst>
            </a:custGeom>
            <a:solidFill>
              <a:srgbClr val="E3E3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04800"/>
              <a:ext cx="2185848" cy="37150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909083" y="1028700"/>
            <a:ext cx="5350217" cy="7143345"/>
          </a:xfrm>
          <a:custGeom>
            <a:avLst/>
            <a:gdLst/>
            <a:ahLst/>
            <a:cxnLst/>
            <a:rect r="r" b="b" t="t" l="l"/>
            <a:pathLst>
              <a:path h="7143345" w="5350217">
                <a:moveTo>
                  <a:pt x="0" y="0"/>
                </a:moveTo>
                <a:lnTo>
                  <a:pt x="5350217" y="0"/>
                </a:lnTo>
                <a:lnTo>
                  <a:pt x="5350217" y="7143345"/>
                </a:lnTo>
                <a:lnTo>
                  <a:pt x="0" y="7143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866" t="0" r="-98305" b="-5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8715" y="1231544"/>
            <a:ext cx="9586303" cy="93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Implantar “Zona Calma” 30 km/h.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28715" y="2662823"/>
            <a:ext cx="7519187" cy="6176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74"/>
              </a:lnSpc>
            </a:pPr>
            <a:r>
              <a:rPr lang="en-US" sz="3499" spc="45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 ‘Zona Calma’ é um modelo de gestão de tráfego já adotado com sucesso em diversas cidades ao redor do mundo. Trata-se de uma área onde a velocidade máxima permitida é reduzida para 30 km/h ou, em alguns casos, 40 km/h. Essa redução não só diminui o risco de colisões, mas também cria um ambiente mais harmonioso entre motoristas, ciclistas e pedestres.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109605" y="-765990"/>
            <a:ext cx="8299391" cy="13714205"/>
            <a:chOff x="0" y="0"/>
            <a:chExt cx="2185848" cy="3611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5848" cy="3611972"/>
            </a:xfrm>
            <a:custGeom>
              <a:avLst/>
              <a:gdLst/>
              <a:ahLst/>
              <a:cxnLst/>
              <a:rect r="r" b="b" t="t" l="l"/>
              <a:pathLst>
                <a:path h="3611972" w="2185848">
                  <a:moveTo>
                    <a:pt x="0" y="0"/>
                  </a:moveTo>
                  <a:lnTo>
                    <a:pt x="2185848" y="0"/>
                  </a:lnTo>
                  <a:lnTo>
                    <a:pt x="2185848" y="3611972"/>
                  </a:lnTo>
                  <a:lnTo>
                    <a:pt x="0" y="3611972"/>
                  </a:lnTo>
                  <a:close/>
                </a:path>
              </a:pathLst>
            </a:custGeom>
            <a:solidFill>
              <a:srgbClr val="E3E3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04800"/>
              <a:ext cx="2185848" cy="3916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71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673048" y="2451097"/>
            <a:ext cx="5891033" cy="5891041"/>
            <a:chOff x="0" y="0"/>
            <a:chExt cx="8876030" cy="88760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76030" cy="8876030"/>
            </a:xfrm>
            <a:custGeom>
              <a:avLst/>
              <a:gdLst/>
              <a:ahLst/>
              <a:cxnLst/>
              <a:rect r="r" b="b" t="t" l="l"/>
              <a:pathLst>
                <a:path h="8876030" w="8876030">
                  <a:moveTo>
                    <a:pt x="292100" y="0"/>
                  </a:moveTo>
                  <a:cubicBezTo>
                    <a:pt x="130810" y="0"/>
                    <a:pt x="0" y="130810"/>
                    <a:pt x="0" y="292100"/>
                  </a:cubicBezTo>
                  <a:lnTo>
                    <a:pt x="0" y="8583930"/>
                  </a:lnTo>
                  <a:cubicBezTo>
                    <a:pt x="0" y="8745220"/>
                    <a:pt x="130810" y="8876030"/>
                    <a:pt x="292100" y="8876030"/>
                  </a:cubicBezTo>
                  <a:lnTo>
                    <a:pt x="8583930" y="8876030"/>
                  </a:lnTo>
                  <a:cubicBezTo>
                    <a:pt x="8745220" y="8876030"/>
                    <a:pt x="8876030" y="8745220"/>
                    <a:pt x="8876030" y="8583930"/>
                  </a:cubicBezTo>
                  <a:lnTo>
                    <a:pt x="8876030" y="292100"/>
                  </a:lnTo>
                  <a:cubicBezTo>
                    <a:pt x="8876030" y="130810"/>
                    <a:pt x="8745220" y="0"/>
                    <a:pt x="8583930" y="0"/>
                  </a:cubicBezTo>
                  <a:close/>
                </a:path>
              </a:pathLst>
            </a:custGeom>
            <a:blipFill>
              <a:blip r:embed="rId2"/>
              <a:stretch>
                <a:fillRect l="-53590" t="0" r="-7738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590665" y="2796854"/>
            <a:ext cx="171450" cy="171450"/>
            <a:chOff x="0" y="0"/>
            <a:chExt cx="171450" cy="1714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1450" cy="171450"/>
            </a:xfrm>
            <a:custGeom>
              <a:avLst/>
              <a:gdLst/>
              <a:ahLst/>
              <a:cxnLst/>
              <a:rect r="r" b="b" t="t" l="l"/>
              <a:pathLst>
                <a:path h="171450" w="171450">
                  <a:moveTo>
                    <a:pt x="171450" y="85725"/>
                  </a:moveTo>
                  <a:cubicBezTo>
                    <a:pt x="171450" y="91313"/>
                    <a:pt x="170942" y="96901"/>
                    <a:pt x="169799" y="102489"/>
                  </a:cubicBezTo>
                  <a:cubicBezTo>
                    <a:pt x="168656" y="108077"/>
                    <a:pt x="167132" y="113411"/>
                    <a:pt x="164973" y="118618"/>
                  </a:cubicBezTo>
                  <a:cubicBezTo>
                    <a:pt x="162814" y="123825"/>
                    <a:pt x="160147" y="128778"/>
                    <a:pt x="157099" y="133477"/>
                  </a:cubicBezTo>
                  <a:cubicBezTo>
                    <a:pt x="154051" y="138176"/>
                    <a:pt x="150368" y="142494"/>
                    <a:pt x="146431" y="146431"/>
                  </a:cubicBezTo>
                  <a:cubicBezTo>
                    <a:pt x="142494" y="150368"/>
                    <a:pt x="138176" y="153924"/>
                    <a:pt x="133477" y="157099"/>
                  </a:cubicBezTo>
                  <a:cubicBezTo>
                    <a:pt x="128778" y="160274"/>
                    <a:pt x="123825" y="162814"/>
                    <a:pt x="118618" y="164973"/>
                  </a:cubicBezTo>
                  <a:cubicBezTo>
                    <a:pt x="113411" y="167132"/>
                    <a:pt x="108077" y="168783"/>
                    <a:pt x="102489" y="169799"/>
                  </a:cubicBezTo>
                  <a:cubicBezTo>
                    <a:pt x="96901" y="170815"/>
                    <a:pt x="91440" y="171450"/>
                    <a:pt x="85725" y="171450"/>
                  </a:cubicBezTo>
                  <a:cubicBezTo>
                    <a:pt x="80010" y="171450"/>
                    <a:pt x="74549" y="170942"/>
                    <a:pt x="68961" y="169799"/>
                  </a:cubicBezTo>
                  <a:cubicBezTo>
                    <a:pt x="63373" y="168656"/>
                    <a:pt x="58039" y="167132"/>
                    <a:pt x="52832" y="164973"/>
                  </a:cubicBezTo>
                  <a:cubicBezTo>
                    <a:pt x="47625" y="162814"/>
                    <a:pt x="42672" y="160147"/>
                    <a:pt x="37973" y="157099"/>
                  </a:cubicBezTo>
                  <a:cubicBezTo>
                    <a:pt x="33274" y="154051"/>
                    <a:pt x="28956" y="150368"/>
                    <a:pt x="25019" y="146431"/>
                  </a:cubicBezTo>
                  <a:cubicBezTo>
                    <a:pt x="21082" y="142494"/>
                    <a:pt x="17526" y="138176"/>
                    <a:pt x="14351" y="133477"/>
                  </a:cubicBezTo>
                  <a:cubicBezTo>
                    <a:pt x="11176" y="128778"/>
                    <a:pt x="8636" y="123698"/>
                    <a:pt x="6477" y="118491"/>
                  </a:cubicBezTo>
                  <a:cubicBezTo>
                    <a:pt x="4318" y="113284"/>
                    <a:pt x="2794" y="107950"/>
                    <a:pt x="1651" y="102489"/>
                  </a:cubicBezTo>
                  <a:cubicBezTo>
                    <a:pt x="508" y="97028"/>
                    <a:pt x="0" y="91313"/>
                    <a:pt x="0" y="85725"/>
                  </a:cubicBezTo>
                  <a:cubicBezTo>
                    <a:pt x="0" y="80137"/>
                    <a:pt x="508" y="74549"/>
                    <a:pt x="1651" y="68961"/>
                  </a:cubicBezTo>
                  <a:cubicBezTo>
                    <a:pt x="2794" y="63373"/>
                    <a:pt x="4318" y="58166"/>
                    <a:pt x="6477" y="52959"/>
                  </a:cubicBezTo>
                  <a:cubicBezTo>
                    <a:pt x="8636" y="47752"/>
                    <a:pt x="11303" y="42799"/>
                    <a:pt x="14478" y="38100"/>
                  </a:cubicBezTo>
                  <a:cubicBezTo>
                    <a:pt x="17653" y="33401"/>
                    <a:pt x="21209" y="29083"/>
                    <a:pt x="25146" y="25146"/>
                  </a:cubicBezTo>
                  <a:cubicBezTo>
                    <a:pt x="29083" y="21209"/>
                    <a:pt x="33401" y="17653"/>
                    <a:pt x="38100" y="14478"/>
                  </a:cubicBezTo>
                  <a:cubicBezTo>
                    <a:pt x="42799" y="11303"/>
                    <a:pt x="47752" y="8636"/>
                    <a:pt x="52959" y="6477"/>
                  </a:cubicBezTo>
                  <a:cubicBezTo>
                    <a:pt x="58166" y="4318"/>
                    <a:pt x="63500" y="2794"/>
                    <a:pt x="68961" y="1651"/>
                  </a:cubicBezTo>
                  <a:cubicBezTo>
                    <a:pt x="74422" y="508"/>
                    <a:pt x="80137" y="0"/>
                    <a:pt x="85725" y="0"/>
                  </a:cubicBezTo>
                  <a:cubicBezTo>
                    <a:pt x="91313" y="0"/>
                    <a:pt x="96901" y="508"/>
                    <a:pt x="102489" y="1651"/>
                  </a:cubicBezTo>
                  <a:cubicBezTo>
                    <a:pt x="108077" y="2794"/>
                    <a:pt x="113411" y="4318"/>
                    <a:pt x="118618" y="6477"/>
                  </a:cubicBezTo>
                  <a:cubicBezTo>
                    <a:pt x="123825" y="8636"/>
                    <a:pt x="128778" y="11303"/>
                    <a:pt x="133477" y="14351"/>
                  </a:cubicBezTo>
                  <a:cubicBezTo>
                    <a:pt x="138176" y="17399"/>
                    <a:pt x="142494" y="21082"/>
                    <a:pt x="146431" y="25019"/>
                  </a:cubicBezTo>
                  <a:cubicBezTo>
                    <a:pt x="150368" y="28956"/>
                    <a:pt x="153924" y="33274"/>
                    <a:pt x="157099" y="37973"/>
                  </a:cubicBezTo>
                  <a:cubicBezTo>
                    <a:pt x="160274" y="42672"/>
                    <a:pt x="162814" y="47625"/>
                    <a:pt x="164973" y="52832"/>
                  </a:cubicBezTo>
                  <a:cubicBezTo>
                    <a:pt x="167132" y="58039"/>
                    <a:pt x="168783" y="63373"/>
                    <a:pt x="169799" y="68961"/>
                  </a:cubicBezTo>
                  <a:cubicBezTo>
                    <a:pt x="170815" y="74549"/>
                    <a:pt x="171450" y="80010"/>
                    <a:pt x="171450" y="8572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67748" y="3600501"/>
            <a:ext cx="8614886" cy="6118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56"/>
              </a:lnSpc>
            </a:pPr>
            <a:r>
              <a:rPr lang="en-US" sz="31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Já existe um compromisso firmado com o Ministério Público e previsto no Plano Plurianual (PPA) para que, em 2025, seja realizada a revitalização da ciclorrota do centro da cidade. Visando melhorar a infraestrutura existente, com sinalização adequada, maior segurança e acessibilidade.</a:t>
            </a:r>
          </a:p>
          <a:p>
            <a:pPr algn="l">
              <a:lnSpc>
                <a:spcPts val="4456"/>
              </a:lnSpc>
            </a:pPr>
            <a:r>
              <a:rPr lang="en-US" sz="31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Promovendo o uso da bicicleta como meio de transporte sustentável, conectando bairros, terminais de integração e contribuindo para a valorização urbana.</a:t>
            </a:r>
          </a:p>
          <a:p>
            <a:pPr algn="l">
              <a:lnSpc>
                <a:spcPts val="4456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348826" y="1231544"/>
            <a:ext cx="11111598" cy="93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Revitalizar ciclorrota e sinalização geral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44884" y="2427665"/>
            <a:ext cx="2573093" cy="76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Ciclorrota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58597" y="-2202220"/>
            <a:ext cx="8299391" cy="13714205"/>
            <a:chOff x="0" y="0"/>
            <a:chExt cx="2185848" cy="3611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5848" cy="3611972"/>
            </a:xfrm>
            <a:custGeom>
              <a:avLst/>
              <a:gdLst/>
              <a:ahLst/>
              <a:cxnLst/>
              <a:rect r="r" b="b" t="t" l="l"/>
              <a:pathLst>
                <a:path h="3611972" w="2185848">
                  <a:moveTo>
                    <a:pt x="0" y="0"/>
                  </a:moveTo>
                  <a:lnTo>
                    <a:pt x="2185848" y="0"/>
                  </a:lnTo>
                  <a:lnTo>
                    <a:pt x="2185848" y="3611972"/>
                  </a:lnTo>
                  <a:lnTo>
                    <a:pt x="0" y="3611972"/>
                  </a:lnTo>
                  <a:close/>
                </a:path>
              </a:pathLst>
            </a:custGeom>
            <a:solidFill>
              <a:srgbClr val="E3E3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04800"/>
              <a:ext cx="2185848" cy="3916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71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95350" y="2765422"/>
            <a:ext cx="6657032" cy="6657032"/>
            <a:chOff x="0" y="0"/>
            <a:chExt cx="8876043" cy="88760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76030" cy="8876030"/>
            </a:xfrm>
            <a:custGeom>
              <a:avLst/>
              <a:gdLst/>
              <a:ahLst/>
              <a:cxnLst/>
              <a:rect r="r" b="b" t="t" l="l"/>
              <a:pathLst>
                <a:path h="8876030" w="8876030">
                  <a:moveTo>
                    <a:pt x="292100" y="0"/>
                  </a:moveTo>
                  <a:cubicBezTo>
                    <a:pt x="130810" y="0"/>
                    <a:pt x="0" y="130810"/>
                    <a:pt x="0" y="292100"/>
                  </a:cubicBezTo>
                  <a:lnTo>
                    <a:pt x="0" y="8583930"/>
                  </a:lnTo>
                  <a:cubicBezTo>
                    <a:pt x="0" y="8745220"/>
                    <a:pt x="130810" y="8876030"/>
                    <a:pt x="292100" y="8876030"/>
                  </a:cubicBezTo>
                  <a:lnTo>
                    <a:pt x="8583930" y="8876030"/>
                  </a:lnTo>
                  <a:cubicBezTo>
                    <a:pt x="8745220" y="8876030"/>
                    <a:pt x="8876030" y="8745220"/>
                    <a:pt x="8876030" y="8583930"/>
                  </a:cubicBezTo>
                  <a:lnTo>
                    <a:pt x="8876030" y="292100"/>
                  </a:lnTo>
                  <a:cubicBezTo>
                    <a:pt x="8876030" y="130810"/>
                    <a:pt x="8745220" y="0"/>
                    <a:pt x="858393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6666" r="0" b="-1653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8619092" y="3702939"/>
            <a:ext cx="9327732" cy="4257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Com o objetivo de melhorar a mobilidade urbana, garantir mais segurança viária e promover a organização do tráfego, será feito a revitalização da sinalização horizontal e vertical no Centro de Manaus. Visando facilitar a circulação de pedestres e veículos, além de contribuir para a valorização do espaço urbano e para a fluidez do trânsito.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35226" y="1231544"/>
            <a:ext cx="11111598" cy="93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Revitalizar ciclorrota e sinalização geral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01139" y="2547747"/>
            <a:ext cx="3889886" cy="76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Sinalização geral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2585035" y="7039826"/>
            <a:ext cx="23439657" cy="3247174"/>
            <a:chOff x="0" y="0"/>
            <a:chExt cx="18288000" cy="25334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288000" cy="2533523"/>
            </a:xfrm>
            <a:custGeom>
              <a:avLst/>
              <a:gdLst/>
              <a:ahLst/>
              <a:cxnLst/>
              <a:rect r="r" b="b" t="t" l="l"/>
              <a:pathLst>
                <a:path h="2533523" w="18288000">
                  <a:moveTo>
                    <a:pt x="0" y="0"/>
                  </a:moveTo>
                  <a:lnTo>
                    <a:pt x="0" y="2533523"/>
                  </a:lnTo>
                  <a:lnTo>
                    <a:pt x="18288000" y="2533523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E3E3D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895350" y="5510336"/>
            <a:ext cx="6834654" cy="4486342"/>
          </a:xfrm>
          <a:custGeom>
            <a:avLst/>
            <a:gdLst/>
            <a:ahLst/>
            <a:cxnLst/>
            <a:rect r="r" b="b" t="t" l="l"/>
            <a:pathLst>
              <a:path h="4486342" w="6834654">
                <a:moveTo>
                  <a:pt x="0" y="0"/>
                </a:moveTo>
                <a:lnTo>
                  <a:pt x="6834654" y="0"/>
                </a:lnTo>
                <a:lnTo>
                  <a:pt x="6834654" y="4486342"/>
                </a:lnTo>
                <a:lnTo>
                  <a:pt x="0" y="4486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76" r="0" b="-78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201352" y="2170109"/>
            <a:ext cx="6841131" cy="4725124"/>
          </a:xfrm>
          <a:custGeom>
            <a:avLst/>
            <a:gdLst/>
            <a:ahLst/>
            <a:cxnLst/>
            <a:rect r="r" b="b" t="t" l="l"/>
            <a:pathLst>
              <a:path h="4725124" w="6841131">
                <a:moveTo>
                  <a:pt x="0" y="0"/>
                </a:moveTo>
                <a:lnTo>
                  <a:pt x="6841132" y="0"/>
                </a:lnTo>
                <a:lnTo>
                  <a:pt x="6841132" y="4725124"/>
                </a:lnTo>
                <a:lnTo>
                  <a:pt x="0" y="4725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3" t="0" r="-196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6941" y="3276410"/>
            <a:ext cx="10029006" cy="1223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 reativação dos pontos de bicicletas compartilhadas no Centro de Manaus representa um importante avanço 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6941" y="4514660"/>
            <a:ext cx="10585733" cy="60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promoção da mobilidade sustentável e acessível na cidade.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53352" y="7219883"/>
            <a:ext cx="9410719" cy="246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A proposta prevê a instalação de estações em locais estratégicos, como o pontos turísticos do centro e os terminais de integração de transporte público, permitindo maior conectividade entre modais.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6941" y="1092679"/>
            <a:ext cx="14061719" cy="93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Verificar com MANAUSCULT, volta das bicicletas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6941" y="2264726"/>
            <a:ext cx="8127930" cy="76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Estação de bicicleta compartilhada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74030" y="-11090097"/>
            <a:ext cx="6973089" cy="23079498"/>
            <a:chOff x="0" y="0"/>
            <a:chExt cx="1836534" cy="60785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36534" cy="6078551"/>
            </a:xfrm>
            <a:custGeom>
              <a:avLst/>
              <a:gdLst/>
              <a:ahLst/>
              <a:cxnLst/>
              <a:rect r="r" b="b" t="t" l="l"/>
              <a:pathLst>
                <a:path h="6078551" w="1836534">
                  <a:moveTo>
                    <a:pt x="0" y="0"/>
                  </a:moveTo>
                  <a:lnTo>
                    <a:pt x="1836534" y="0"/>
                  </a:lnTo>
                  <a:lnTo>
                    <a:pt x="1836534" y="6078551"/>
                  </a:lnTo>
                  <a:lnTo>
                    <a:pt x="0" y="6078551"/>
                  </a:lnTo>
                  <a:close/>
                </a:path>
              </a:pathLst>
            </a:custGeom>
            <a:solidFill>
              <a:srgbClr val="E3E3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04800"/>
              <a:ext cx="1836534" cy="6383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7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45148" y="2797526"/>
            <a:ext cx="3561498" cy="4758385"/>
          </a:xfrm>
          <a:custGeom>
            <a:avLst/>
            <a:gdLst/>
            <a:ahLst/>
            <a:cxnLst/>
            <a:rect r="r" b="b" t="t" l="l"/>
            <a:pathLst>
              <a:path h="4758385" w="3561498">
                <a:moveTo>
                  <a:pt x="0" y="0"/>
                </a:moveTo>
                <a:lnTo>
                  <a:pt x="3561498" y="0"/>
                </a:lnTo>
                <a:lnTo>
                  <a:pt x="3561498" y="4758385"/>
                </a:lnTo>
                <a:lnTo>
                  <a:pt x="0" y="4758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" t="0" r="0" b="-5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82635" y="2797526"/>
            <a:ext cx="3382792" cy="4758385"/>
          </a:xfrm>
          <a:custGeom>
            <a:avLst/>
            <a:gdLst/>
            <a:ahLst/>
            <a:cxnLst/>
            <a:rect r="r" b="b" t="t" l="l"/>
            <a:pathLst>
              <a:path h="4758385" w="3382792">
                <a:moveTo>
                  <a:pt x="0" y="0"/>
                </a:moveTo>
                <a:lnTo>
                  <a:pt x="3382791" y="0"/>
                </a:lnTo>
                <a:lnTo>
                  <a:pt x="3382791" y="4758385"/>
                </a:lnTo>
                <a:lnTo>
                  <a:pt x="0" y="47583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82" t="0" r="-261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1020150" y="1250321"/>
            <a:ext cx="16536074" cy="94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Requalificar calçadas, passeios e acessibilidade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378889"/>
            <a:ext cx="8772935" cy="669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O objetivo é promover acessibilidade, segurança e conforto para pedestres. Com melhorias nas calçadas instalação de pisos táteis, rampas de acesso e padronização dos materiais, garantindo mobilidade para todos, especialmente pessoas com deficiência e mobilidade reduzida.</a:t>
            </a:r>
          </a:p>
          <a:p>
            <a:pPr algn="just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Desobstrução das calçadas, para melhor circulação de pedestres e maior</a:t>
            </a:r>
          </a:p>
          <a:p>
            <a:pPr algn="just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acessibilidade tanto ao comércio local quanto aos pontos turísticos da região.</a:t>
            </a:r>
          </a:p>
          <a:p>
            <a:pPr algn="just">
              <a:lnSpc>
                <a:spcPts val="4874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94582" y="-2058597"/>
            <a:ext cx="8299391" cy="13714205"/>
            <a:chOff x="0" y="0"/>
            <a:chExt cx="2185848" cy="3611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5848" cy="3611972"/>
            </a:xfrm>
            <a:custGeom>
              <a:avLst/>
              <a:gdLst/>
              <a:ahLst/>
              <a:cxnLst/>
              <a:rect r="r" b="b" t="t" l="l"/>
              <a:pathLst>
                <a:path h="3611972" w="2185848">
                  <a:moveTo>
                    <a:pt x="0" y="0"/>
                  </a:moveTo>
                  <a:lnTo>
                    <a:pt x="2185848" y="0"/>
                  </a:lnTo>
                  <a:lnTo>
                    <a:pt x="2185848" y="3611972"/>
                  </a:lnTo>
                  <a:lnTo>
                    <a:pt x="0" y="3611972"/>
                  </a:lnTo>
                  <a:close/>
                </a:path>
              </a:pathLst>
            </a:custGeom>
            <a:solidFill>
              <a:srgbClr val="E3E3D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04800"/>
              <a:ext cx="2185848" cy="3916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071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991286" y="2451097"/>
            <a:ext cx="8867365" cy="6657032"/>
            <a:chOff x="0" y="0"/>
            <a:chExt cx="11823154" cy="88760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823192" cy="8876030"/>
            </a:xfrm>
            <a:custGeom>
              <a:avLst/>
              <a:gdLst/>
              <a:ahLst/>
              <a:cxnLst/>
              <a:rect r="r" b="b" t="t" l="l"/>
              <a:pathLst>
                <a:path h="8876030" w="11823192">
                  <a:moveTo>
                    <a:pt x="292100" y="0"/>
                  </a:moveTo>
                  <a:cubicBezTo>
                    <a:pt x="130810" y="0"/>
                    <a:pt x="0" y="130810"/>
                    <a:pt x="0" y="292100"/>
                  </a:cubicBezTo>
                  <a:lnTo>
                    <a:pt x="0" y="8583930"/>
                  </a:lnTo>
                  <a:cubicBezTo>
                    <a:pt x="0" y="8745220"/>
                    <a:pt x="130810" y="8876030"/>
                    <a:pt x="292100" y="8876030"/>
                  </a:cubicBezTo>
                  <a:lnTo>
                    <a:pt x="11544681" y="8876030"/>
                  </a:lnTo>
                  <a:cubicBezTo>
                    <a:pt x="11675111" y="8876030"/>
                    <a:pt x="11785600" y="8790432"/>
                    <a:pt x="11823192" y="8672449"/>
                  </a:cubicBezTo>
                  <a:lnTo>
                    <a:pt x="11823192" y="8672449"/>
                  </a:lnTo>
                  <a:lnTo>
                    <a:pt x="11823192" y="203581"/>
                  </a:lnTo>
                  <a:lnTo>
                    <a:pt x="11823192" y="203581"/>
                  </a:lnTo>
                  <a:cubicBezTo>
                    <a:pt x="11785727" y="85598"/>
                    <a:pt x="11675237" y="0"/>
                    <a:pt x="11544681" y="0"/>
                  </a:cubicBezTo>
                  <a:close/>
                </a:path>
              </a:pathLst>
            </a:custGeom>
            <a:blipFill>
              <a:blip r:embed="rId2"/>
              <a:stretch>
                <a:fillRect l="-1464" t="0" r="-146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2374897"/>
            <a:ext cx="7310628" cy="669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 implantação de faixas de travessia elevadas em vias estratégicas do Centro de Manaus tem como foco priorizar o pedestre e aumentar a segurança viária.</a:t>
            </a:r>
          </a:p>
          <a:p>
            <a:pPr algn="l">
              <a:lnSpc>
                <a:spcPts val="4874"/>
              </a:lnSpc>
            </a:pPr>
            <a:r>
              <a:rPr lang="en-US" sz="3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Elas serão instaladas em áreas com grande circulação de pessoas. sua elevação e sinalização aumentam a visibilidade da travessia para os motoristas, promovendo mais respeito ao pedestre.</a:t>
            </a:r>
          </a:p>
          <a:p>
            <a:pPr algn="l">
              <a:lnSpc>
                <a:spcPts val="487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23925"/>
            <a:ext cx="10565882" cy="936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Implantar faixas de travessia elevadas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454208"/>
            <a:ext cx="4327088" cy="12201901"/>
            <a:chOff x="0" y="0"/>
            <a:chExt cx="3648024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48075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3648075">
                  <a:moveTo>
                    <a:pt x="0" y="0"/>
                  </a:moveTo>
                  <a:lnTo>
                    <a:pt x="0" y="10287000"/>
                  </a:lnTo>
                  <a:lnTo>
                    <a:pt x="3648075" y="10287000"/>
                  </a:lnTo>
                  <a:lnTo>
                    <a:pt x="3648075" y="0"/>
                  </a:lnTo>
                  <a:close/>
                </a:path>
              </a:pathLst>
            </a:custGeom>
            <a:solidFill>
              <a:srgbClr val="E3E3D6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206778" y="2511728"/>
            <a:ext cx="6162608" cy="6162608"/>
            <a:chOff x="0" y="0"/>
            <a:chExt cx="8876043" cy="88760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876030" cy="8876030"/>
            </a:xfrm>
            <a:custGeom>
              <a:avLst/>
              <a:gdLst/>
              <a:ahLst/>
              <a:cxnLst/>
              <a:rect r="r" b="b" t="t" l="l"/>
              <a:pathLst>
                <a:path h="8876030" w="8876030">
                  <a:moveTo>
                    <a:pt x="292100" y="0"/>
                  </a:moveTo>
                  <a:cubicBezTo>
                    <a:pt x="130810" y="0"/>
                    <a:pt x="0" y="130810"/>
                    <a:pt x="0" y="292100"/>
                  </a:cubicBezTo>
                  <a:lnTo>
                    <a:pt x="0" y="8583930"/>
                  </a:lnTo>
                  <a:cubicBezTo>
                    <a:pt x="0" y="8745220"/>
                    <a:pt x="130810" y="8876030"/>
                    <a:pt x="292100" y="8876030"/>
                  </a:cubicBezTo>
                  <a:lnTo>
                    <a:pt x="8583930" y="8876030"/>
                  </a:lnTo>
                  <a:cubicBezTo>
                    <a:pt x="8745220" y="8876030"/>
                    <a:pt x="8876030" y="8745220"/>
                    <a:pt x="8876030" y="8583930"/>
                  </a:cubicBezTo>
                  <a:lnTo>
                    <a:pt x="8876030" y="292100"/>
                  </a:lnTo>
                  <a:cubicBezTo>
                    <a:pt x="8876030" y="130810"/>
                    <a:pt x="8745220" y="0"/>
                    <a:pt x="8583930" y="0"/>
                  </a:cubicBezTo>
                  <a:close/>
                </a:path>
              </a:pathLst>
            </a:custGeom>
            <a:blipFill>
              <a:blip r:embed="rId2"/>
              <a:stretch>
                <a:fillRect l="-23128" t="0" r="-22965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034174" y="3883943"/>
            <a:ext cx="10225126" cy="608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29"/>
              </a:lnSpc>
            </a:pPr>
            <a:r>
              <a:rPr lang="en-US" sz="317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O objetivo é transformá-la em um corredor de mobilidade sustentável, promovendo o uso de modais ativos como a caminhada e a bicicleta. Com áreas de convivência e conexão com pontos turísticos, transporte público é estação de bicicletas compartilhadas.</a:t>
            </a:r>
          </a:p>
          <a:p>
            <a:pPr algn="just">
              <a:lnSpc>
                <a:spcPts val="4429"/>
              </a:lnSpc>
            </a:pPr>
            <a:r>
              <a:rPr lang="en-US" sz="317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Incentivando a redução do uso de veículos motorizados, melhorando a qualidade do espaço urbano e valorizando a experiência de moradores, trabalhadores e visitantes no coração histórico d</a:t>
            </a:r>
          </a:p>
          <a:p>
            <a:pPr algn="just">
              <a:lnSpc>
                <a:spcPts val="4429"/>
              </a:lnSpc>
            </a:pPr>
            <a:r>
              <a:rPr lang="en-US" sz="317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Manaus.</a:t>
            </a:r>
          </a:p>
          <a:p>
            <a:pPr algn="just">
              <a:lnSpc>
                <a:spcPts val="442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040489" y="1499165"/>
            <a:ext cx="9234145" cy="1613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7"/>
              </a:lnSpc>
            </a:pPr>
            <a:r>
              <a:rPr lang="en-US" sz="4663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Estimular o uso da Av.Eduardo Ribeiro para mobilidade sustentável.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454208"/>
            <a:ext cx="4327088" cy="12201901"/>
            <a:chOff x="0" y="0"/>
            <a:chExt cx="3648024" cy="1028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48075" cy="10287000"/>
            </a:xfrm>
            <a:custGeom>
              <a:avLst/>
              <a:gdLst/>
              <a:ahLst/>
              <a:cxnLst/>
              <a:rect r="r" b="b" t="t" l="l"/>
              <a:pathLst>
                <a:path h="10287000" w="3648075">
                  <a:moveTo>
                    <a:pt x="0" y="0"/>
                  </a:moveTo>
                  <a:lnTo>
                    <a:pt x="0" y="10287000"/>
                  </a:lnTo>
                  <a:lnTo>
                    <a:pt x="3648075" y="10287000"/>
                  </a:lnTo>
                  <a:lnTo>
                    <a:pt x="3648075" y="0"/>
                  </a:lnTo>
                  <a:close/>
                </a:path>
              </a:pathLst>
            </a:custGeom>
            <a:solidFill>
              <a:srgbClr val="E3E3D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40946" y="2975239"/>
            <a:ext cx="8828256" cy="2168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21"/>
              </a:lnSpc>
            </a:pPr>
            <a:r>
              <a:rPr lang="en-US" sz="12729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OBRIGADO!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921711" y="6349671"/>
            <a:ext cx="7466727" cy="1302214"/>
            <a:chOff x="0" y="0"/>
            <a:chExt cx="9955636" cy="173628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760782" y="0"/>
              <a:ext cx="5194854" cy="1722283"/>
            </a:xfrm>
            <a:custGeom>
              <a:avLst/>
              <a:gdLst/>
              <a:ahLst/>
              <a:cxnLst/>
              <a:rect r="r" b="b" t="t" l="l"/>
              <a:pathLst>
                <a:path h="1722283" w="5194854">
                  <a:moveTo>
                    <a:pt x="0" y="0"/>
                  </a:moveTo>
                  <a:lnTo>
                    <a:pt x="5194854" y="0"/>
                  </a:lnTo>
                  <a:lnTo>
                    <a:pt x="5194854" y="1722283"/>
                  </a:lnTo>
                  <a:lnTo>
                    <a:pt x="0" y="1722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68028"/>
              <a:ext cx="3262536" cy="1568258"/>
            </a:xfrm>
            <a:custGeom>
              <a:avLst/>
              <a:gdLst/>
              <a:ahLst/>
              <a:cxnLst/>
              <a:rect r="r" b="b" t="t" l="l"/>
              <a:pathLst>
                <a:path h="1568258" w="3262536">
                  <a:moveTo>
                    <a:pt x="0" y="0"/>
                  </a:moveTo>
                  <a:lnTo>
                    <a:pt x="3262536" y="0"/>
                  </a:lnTo>
                  <a:lnTo>
                    <a:pt x="3262536" y="1568257"/>
                  </a:lnTo>
                  <a:lnTo>
                    <a:pt x="0" y="1568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42504" y="4544568"/>
            <a:ext cx="1130808" cy="374904"/>
          </a:xfrm>
          <a:custGeom>
            <a:avLst/>
            <a:gdLst/>
            <a:ahLst/>
            <a:cxnLst/>
            <a:rect r="r" b="b" t="t" l="l"/>
            <a:pathLst>
              <a:path h="374904" w="1130808">
                <a:moveTo>
                  <a:pt x="0" y="0"/>
                </a:moveTo>
                <a:lnTo>
                  <a:pt x="1130808" y="0"/>
                </a:lnTo>
                <a:lnTo>
                  <a:pt x="1130808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06184" y="4581144"/>
            <a:ext cx="710184" cy="341376"/>
          </a:xfrm>
          <a:custGeom>
            <a:avLst/>
            <a:gdLst/>
            <a:ahLst/>
            <a:cxnLst/>
            <a:rect r="r" b="b" t="t" l="l"/>
            <a:pathLst>
              <a:path h="341376" w="710184">
                <a:moveTo>
                  <a:pt x="0" y="0"/>
                </a:moveTo>
                <a:lnTo>
                  <a:pt x="710184" y="0"/>
                </a:lnTo>
                <a:lnTo>
                  <a:pt x="710184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96012" y="0"/>
            <a:ext cx="11331777" cy="9067805"/>
            <a:chOff x="0" y="0"/>
            <a:chExt cx="7729728" cy="61854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29728" cy="6185408"/>
            </a:xfrm>
            <a:custGeom>
              <a:avLst/>
              <a:gdLst/>
              <a:ahLst/>
              <a:cxnLst/>
              <a:rect r="r" b="b" t="t" l="l"/>
              <a:pathLst>
                <a:path h="6185408" w="7729728">
                  <a:moveTo>
                    <a:pt x="7729728" y="0"/>
                  </a:moveTo>
                  <a:lnTo>
                    <a:pt x="0" y="0"/>
                  </a:lnTo>
                  <a:lnTo>
                    <a:pt x="0" y="6185408"/>
                  </a:lnTo>
                  <a:lnTo>
                    <a:pt x="7729728" y="6185408"/>
                  </a:lnTo>
                  <a:lnTo>
                    <a:pt x="7729728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1667256"/>
            <a:ext cx="1069848" cy="1057656"/>
            <a:chOff x="0" y="0"/>
            <a:chExt cx="1069848" cy="10576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9848" cy="1057656"/>
            </a:xfrm>
            <a:custGeom>
              <a:avLst/>
              <a:gdLst/>
              <a:ahLst/>
              <a:cxnLst/>
              <a:rect r="r" b="b" t="t" l="l"/>
              <a:pathLst>
                <a:path h="1057656" w="1069848">
                  <a:moveTo>
                    <a:pt x="0" y="1057656"/>
                  </a:moveTo>
                  <a:lnTo>
                    <a:pt x="0" y="0"/>
                  </a:lnTo>
                  <a:lnTo>
                    <a:pt x="1069848" y="0"/>
                  </a:lnTo>
                  <a:lnTo>
                    <a:pt x="1069848" y="10576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4679185" y="1289809"/>
            <a:ext cx="1053589" cy="303781"/>
          </a:xfrm>
          <a:custGeom>
            <a:avLst/>
            <a:gdLst/>
            <a:ahLst/>
            <a:cxnLst/>
            <a:rect r="r" b="b" t="t" l="l"/>
            <a:pathLst>
              <a:path h="303781" w="1053589">
                <a:moveTo>
                  <a:pt x="0" y="0"/>
                </a:moveTo>
                <a:lnTo>
                  <a:pt x="1053589" y="0"/>
                </a:lnTo>
                <a:lnTo>
                  <a:pt x="1053589" y="303781"/>
                </a:lnTo>
                <a:lnTo>
                  <a:pt x="0" y="303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59616" y="720501"/>
            <a:ext cx="6052383" cy="2061018"/>
          </a:xfrm>
          <a:custGeom>
            <a:avLst/>
            <a:gdLst/>
            <a:ahLst/>
            <a:cxnLst/>
            <a:rect r="r" b="b" t="t" l="l"/>
            <a:pathLst>
              <a:path h="2061018" w="6052383">
                <a:moveTo>
                  <a:pt x="0" y="0"/>
                </a:moveTo>
                <a:lnTo>
                  <a:pt x="6052382" y="0"/>
                </a:lnTo>
                <a:lnTo>
                  <a:pt x="6052382" y="2061018"/>
                </a:lnTo>
                <a:lnTo>
                  <a:pt x="0" y="2061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815517" y="2913058"/>
            <a:ext cx="5519496" cy="3251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6"/>
              </a:lnSpc>
            </a:pP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São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serviços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requalificação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das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calçadas, alargamento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caixa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viária,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implantação</a:t>
            </a:r>
            <a:r>
              <a:rPr lang="en-US" sz="2338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</a:p>
          <a:p>
            <a:pPr algn="just">
              <a:lnSpc>
                <a:spcPts val="5857"/>
              </a:lnSpc>
            </a:pPr>
            <a:r>
              <a:rPr lang="en-US" sz="234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Plataformas</a:t>
            </a:r>
            <a:r>
              <a:rPr lang="en-US" sz="2343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junto</a:t>
            </a:r>
            <a:r>
              <a:rPr lang="en-US" sz="2343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ao</a:t>
            </a:r>
            <a:r>
              <a:rPr lang="en-US" sz="2343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canteiro</a:t>
            </a:r>
            <a:r>
              <a:rPr lang="en-US" sz="2343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central</a:t>
            </a:r>
            <a:r>
              <a:rPr lang="en-US" sz="2343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</a:p>
          <a:p>
            <a:pPr algn="just">
              <a:lnSpc>
                <a:spcPts val="5845"/>
              </a:lnSpc>
            </a:pPr>
            <a:r>
              <a:rPr lang="en-US" sz="2338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recapeamento</a:t>
            </a:r>
            <a:r>
              <a:rPr lang="en-US" sz="2338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338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todo</a:t>
            </a:r>
            <a:r>
              <a:rPr lang="en-US" sz="2338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338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trecho</a:t>
            </a:r>
            <a:r>
              <a:rPr lang="en-US" sz="2338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dos</a:t>
            </a:r>
          </a:p>
          <a:p>
            <a:pPr algn="just">
              <a:lnSpc>
                <a:spcPts val="1169"/>
              </a:lnSpc>
            </a:pPr>
            <a:r>
              <a:rPr lang="en-US" sz="2338" spc="-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referidos</a:t>
            </a:r>
            <a:r>
              <a:rPr lang="en-US" sz="2338" spc="-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corredores,</a:t>
            </a:r>
          </a:p>
          <a:p>
            <a:pPr algn="just">
              <a:lnSpc>
                <a:spcPts val="5857"/>
              </a:lnSpc>
            </a:pP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Ressaltando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que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são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corredores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grande importância,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onde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um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deles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é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</a:t>
            </a:r>
            <a:r>
              <a:rPr lang="en-US" sz="2343" spc="-18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principal</a:t>
            </a:r>
          </a:p>
          <a:p>
            <a:pPr algn="just">
              <a:lnSpc>
                <a:spcPts val="1169"/>
              </a:lnSpc>
            </a:pP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ligação</a:t>
            </a:r>
            <a:r>
              <a:rPr lang="en-US" sz="2338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</a:t>
            </a:r>
            <a:r>
              <a:rPr lang="en-US" sz="2338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outros</a:t>
            </a:r>
            <a:r>
              <a:rPr lang="en-US" sz="2338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municípios</a:t>
            </a:r>
            <a:r>
              <a:rPr lang="en-US" sz="2338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  <a:r>
              <a:rPr lang="en-US" sz="2338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338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38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outro</a:t>
            </a:r>
          </a:p>
          <a:p>
            <a:pPr algn="just">
              <a:lnSpc>
                <a:spcPts val="5857"/>
              </a:lnSpc>
            </a:pP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promove</a:t>
            </a:r>
            <a:r>
              <a:rPr lang="en-US" sz="2343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</a:t>
            </a:r>
            <a:r>
              <a:rPr lang="en-US" sz="2343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ligação</a:t>
            </a:r>
            <a:r>
              <a:rPr lang="en-US" sz="2343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</a:t>
            </a:r>
            <a:r>
              <a:rPr lang="en-US" sz="2343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343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corredor</a:t>
            </a:r>
            <a:r>
              <a:rPr lang="en-US" sz="2343" spc="-14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43" spc="-1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leste.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02111" y="1138452"/>
            <a:ext cx="5458355" cy="67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40"/>
              </a:lnSpc>
            </a:pPr>
            <a:r>
              <a:rPr lang="en-US" b="true" sz="3886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CORREDOR EXTREMO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094069" y="1733500"/>
            <a:ext cx="3193037" cy="674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34"/>
              </a:lnSpc>
            </a:pPr>
            <a:r>
              <a:rPr lang="en-US" b="true" sz="388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NORTE E SUL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32941" y="3119066"/>
            <a:ext cx="6162513" cy="2098520"/>
          </a:xfrm>
          <a:custGeom>
            <a:avLst/>
            <a:gdLst/>
            <a:ahLst/>
            <a:cxnLst/>
            <a:rect r="r" b="b" t="t" l="l"/>
            <a:pathLst>
              <a:path h="2098520" w="6162513">
                <a:moveTo>
                  <a:pt x="0" y="0"/>
                </a:moveTo>
                <a:lnTo>
                  <a:pt x="6162512" y="0"/>
                </a:lnTo>
                <a:lnTo>
                  <a:pt x="6162512" y="2098520"/>
                </a:lnTo>
                <a:lnTo>
                  <a:pt x="0" y="209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88505" y="8828008"/>
            <a:ext cx="2243663" cy="743856"/>
          </a:xfrm>
          <a:custGeom>
            <a:avLst/>
            <a:gdLst/>
            <a:ahLst/>
            <a:cxnLst/>
            <a:rect r="r" b="b" t="t" l="l"/>
            <a:pathLst>
              <a:path h="743856" w="2243663">
                <a:moveTo>
                  <a:pt x="0" y="0"/>
                </a:moveTo>
                <a:lnTo>
                  <a:pt x="2243663" y="0"/>
                </a:lnTo>
                <a:lnTo>
                  <a:pt x="2243663" y="743856"/>
                </a:lnTo>
                <a:lnTo>
                  <a:pt x="0" y="743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32318" y="8900580"/>
            <a:ext cx="1409093" cy="677332"/>
          </a:xfrm>
          <a:custGeom>
            <a:avLst/>
            <a:gdLst/>
            <a:ahLst/>
            <a:cxnLst/>
            <a:rect r="r" b="b" t="t" l="l"/>
            <a:pathLst>
              <a:path h="677332" w="1409093">
                <a:moveTo>
                  <a:pt x="0" y="0"/>
                </a:moveTo>
                <a:lnTo>
                  <a:pt x="1409093" y="0"/>
                </a:lnTo>
                <a:lnTo>
                  <a:pt x="1409093" y="677332"/>
                </a:lnTo>
                <a:lnTo>
                  <a:pt x="0" y="677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152" y="192024"/>
            <a:ext cx="11962169" cy="9440316"/>
          </a:xfrm>
          <a:custGeom>
            <a:avLst/>
            <a:gdLst/>
            <a:ahLst/>
            <a:cxnLst/>
            <a:rect r="r" b="b" t="t" l="l"/>
            <a:pathLst>
              <a:path h="9440316" w="11962169">
                <a:moveTo>
                  <a:pt x="0" y="0"/>
                </a:moveTo>
                <a:lnTo>
                  <a:pt x="11962169" y="0"/>
                </a:lnTo>
                <a:lnTo>
                  <a:pt x="11962169" y="9440316"/>
                </a:lnTo>
                <a:lnTo>
                  <a:pt x="0" y="94403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386083" y="3546008"/>
            <a:ext cx="3304262" cy="686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39"/>
              </a:lnSpc>
            </a:pPr>
            <a:r>
              <a:rPr lang="en-US" b="true" sz="3957" spc="-1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ANEL VIÁRIO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256939" y="4151884"/>
            <a:ext cx="2288604" cy="68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33"/>
              </a:lnSpc>
            </a:pPr>
            <a:r>
              <a:rPr lang="en-US" b="true" sz="3952" spc="-1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CENTRAL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44474" y="5485136"/>
            <a:ext cx="5622537" cy="2575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2"/>
              </a:lnSpc>
            </a:pP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objetivo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promover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mais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segurança 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maior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acessibilidade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vias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que compõem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Anel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Viário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Central,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através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 requalificação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calçadas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Terminal Urbano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Passageiros,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implantação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novos abrigos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recapeamento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longo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todo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percurso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circuito</a:t>
            </a:r>
            <a:r>
              <a:rPr lang="en-US" sz="2385" spc="-16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385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viário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15542" y="2935117"/>
            <a:ext cx="6272458" cy="2135960"/>
          </a:xfrm>
          <a:custGeom>
            <a:avLst/>
            <a:gdLst/>
            <a:ahLst/>
            <a:cxnLst/>
            <a:rect r="r" b="b" t="t" l="l"/>
            <a:pathLst>
              <a:path h="2135960" w="6272458">
                <a:moveTo>
                  <a:pt x="0" y="0"/>
                </a:moveTo>
                <a:lnTo>
                  <a:pt x="6272458" y="0"/>
                </a:lnTo>
                <a:lnTo>
                  <a:pt x="6272458" y="2135960"/>
                </a:lnTo>
                <a:lnTo>
                  <a:pt x="0" y="2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38110" y="8745912"/>
            <a:ext cx="2283692" cy="757127"/>
          </a:xfrm>
          <a:custGeom>
            <a:avLst/>
            <a:gdLst/>
            <a:ahLst/>
            <a:cxnLst/>
            <a:rect r="r" b="b" t="t" l="l"/>
            <a:pathLst>
              <a:path h="757127" w="2283692">
                <a:moveTo>
                  <a:pt x="0" y="0"/>
                </a:moveTo>
                <a:lnTo>
                  <a:pt x="2283691" y="0"/>
                </a:lnTo>
                <a:lnTo>
                  <a:pt x="2283691" y="757127"/>
                </a:lnTo>
                <a:lnTo>
                  <a:pt x="0" y="7571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45239" y="8819778"/>
            <a:ext cx="1434232" cy="689416"/>
          </a:xfrm>
          <a:custGeom>
            <a:avLst/>
            <a:gdLst/>
            <a:ahLst/>
            <a:cxnLst/>
            <a:rect r="r" b="b" t="t" l="l"/>
            <a:pathLst>
              <a:path h="689416" w="1434232">
                <a:moveTo>
                  <a:pt x="0" y="0"/>
                </a:moveTo>
                <a:lnTo>
                  <a:pt x="1434232" y="0"/>
                </a:lnTo>
                <a:lnTo>
                  <a:pt x="1434232" y="689417"/>
                </a:lnTo>
                <a:lnTo>
                  <a:pt x="0" y="6894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2354" y="423672"/>
            <a:ext cx="11769322" cy="9079367"/>
          </a:xfrm>
          <a:custGeom>
            <a:avLst/>
            <a:gdLst/>
            <a:ahLst/>
            <a:cxnLst/>
            <a:rect r="r" b="b" t="t" l="l"/>
            <a:pathLst>
              <a:path h="9079367" w="11769322">
                <a:moveTo>
                  <a:pt x="0" y="0"/>
                </a:moveTo>
                <a:lnTo>
                  <a:pt x="11769322" y="0"/>
                </a:lnTo>
                <a:lnTo>
                  <a:pt x="11769322" y="9079367"/>
                </a:lnTo>
                <a:lnTo>
                  <a:pt x="0" y="9079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036836" y="3713186"/>
            <a:ext cx="4456277" cy="69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8"/>
              </a:lnSpc>
            </a:pPr>
            <a:r>
              <a:rPr lang="en-US" b="true" sz="4027" spc="-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FAIXA EXCLUSIVA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80748" y="5207745"/>
            <a:ext cx="5723945" cy="2999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10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faixas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exclusivas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ônibus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Manaus melhoram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fluidez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transporte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público, reduzem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tempo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viagem,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custo operacional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ajudam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organizar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trânsito, tornando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mobilidade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mais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eficiente. Em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estudo: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Av.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Constantino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Nery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Av. Torquato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Tapajós.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15542" y="2779742"/>
            <a:ext cx="6272458" cy="2135960"/>
          </a:xfrm>
          <a:custGeom>
            <a:avLst/>
            <a:gdLst/>
            <a:ahLst/>
            <a:cxnLst/>
            <a:rect r="r" b="b" t="t" l="l"/>
            <a:pathLst>
              <a:path h="2135960" w="6272458">
                <a:moveTo>
                  <a:pt x="0" y="0"/>
                </a:moveTo>
                <a:lnTo>
                  <a:pt x="6272458" y="0"/>
                </a:lnTo>
                <a:lnTo>
                  <a:pt x="6272458" y="2135960"/>
                </a:lnTo>
                <a:lnTo>
                  <a:pt x="0" y="2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42504" y="4544568"/>
            <a:ext cx="1130808" cy="374904"/>
          </a:xfrm>
          <a:custGeom>
            <a:avLst/>
            <a:gdLst/>
            <a:ahLst/>
            <a:cxnLst/>
            <a:rect r="r" b="b" t="t" l="l"/>
            <a:pathLst>
              <a:path h="374904" w="1130808">
                <a:moveTo>
                  <a:pt x="0" y="0"/>
                </a:moveTo>
                <a:lnTo>
                  <a:pt x="1130808" y="0"/>
                </a:lnTo>
                <a:lnTo>
                  <a:pt x="1130808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06184" y="4581144"/>
            <a:ext cx="710184" cy="341376"/>
          </a:xfrm>
          <a:custGeom>
            <a:avLst/>
            <a:gdLst/>
            <a:ahLst/>
            <a:cxnLst/>
            <a:rect r="r" b="b" t="t" l="l"/>
            <a:pathLst>
              <a:path h="341376" w="710184">
                <a:moveTo>
                  <a:pt x="0" y="0"/>
                </a:moveTo>
                <a:lnTo>
                  <a:pt x="710184" y="0"/>
                </a:lnTo>
                <a:lnTo>
                  <a:pt x="710184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9309" y="576072"/>
            <a:ext cx="11572346" cy="8679260"/>
          </a:xfrm>
          <a:custGeom>
            <a:avLst/>
            <a:gdLst/>
            <a:ahLst/>
            <a:cxnLst/>
            <a:rect r="r" b="b" t="t" l="l"/>
            <a:pathLst>
              <a:path h="8679260" w="11572346">
                <a:moveTo>
                  <a:pt x="0" y="0"/>
                </a:moveTo>
                <a:lnTo>
                  <a:pt x="11572346" y="0"/>
                </a:lnTo>
                <a:lnTo>
                  <a:pt x="11572346" y="8679260"/>
                </a:lnTo>
                <a:lnTo>
                  <a:pt x="0" y="86792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975281" y="3557811"/>
            <a:ext cx="4582022" cy="69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8"/>
              </a:lnSpc>
            </a:pPr>
            <a:r>
              <a:rPr lang="en-US" b="true" sz="4027" spc="-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ÔNIBUS ELÉTRICO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90347" y="5133975"/>
            <a:ext cx="5722848" cy="3298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8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Oferecem redução da emissão de poluentes e da poluição sonora, contribuindo para um</a:t>
            </a:r>
          </a:p>
          <a:p>
            <a:pPr algn="just">
              <a:lnSpc>
                <a:spcPts val="2908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ambiente mais limpo e saudável.</a:t>
            </a:r>
          </a:p>
          <a:p>
            <a:pPr algn="just">
              <a:lnSpc>
                <a:spcPts val="2908"/>
              </a:lnSpc>
            </a:pPr>
          </a:p>
          <a:p>
            <a:pPr algn="just">
              <a:lnSpc>
                <a:spcPts val="2908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Além disso, apresentam menor custo operacional e de manutenção, sendo uma alternativa mais eficiente e sustentável em</a:t>
            </a:r>
          </a:p>
          <a:p>
            <a:pPr algn="just">
              <a:lnSpc>
                <a:spcPts val="2908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comparação aos modelos tradicionais a</a:t>
            </a:r>
          </a:p>
          <a:p>
            <a:pPr algn="just">
              <a:lnSpc>
                <a:spcPts val="2908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diesel.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15542" y="3028342"/>
            <a:ext cx="6272458" cy="2135960"/>
          </a:xfrm>
          <a:custGeom>
            <a:avLst/>
            <a:gdLst/>
            <a:ahLst/>
            <a:cxnLst/>
            <a:rect r="r" b="b" t="t" l="l"/>
            <a:pathLst>
              <a:path h="2135960" w="6272458">
                <a:moveTo>
                  <a:pt x="0" y="0"/>
                </a:moveTo>
                <a:lnTo>
                  <a:pt x="6272458" y="0"/>
                </a:lnTo>
                <a:lnTo>
                  <a:pt x="6272458" y="2135960"/>
                </a:lnTo>
                <a:lnTo>
                  <a:pt x="0" y="2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96976" y="332232"/>
            <a:ext cx="11572346" cy="9264032"/>
          </a:xfrm>
          <a:custGeom>
            <a:avLst/>
            <a:gdLst/>
            <a:ahLst/>
            <a:cxnLst/>
            <a:rect r="r" b="b" t="t" l="l"/>
            <a:pathLst>
              <a:path h="9264032" w="11572346">
                <a:moveTo>
                  <a:pt x="0" y="0"/>
                </a:moveTo>
                <a:lnTo>
                  <a:pt x="11572346" y="0"/>
                </a:lnTo>
                <a:lnTo>
                  <a:pt x="11572346" y="9264032"/>
                </a:lnTo>
                <a:lnTo>
                  <a:pt x="0" y="9264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583637" y="3410474"/>
            <a:ext cx="5179433" cy="1321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b="true" sz="4022" spc="-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OPERAÇÃO TRANSPORTE LEGAL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54318" y="5454338"/>
            <a:ext cx="5717558" cy="226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8"/>
              </a:lnSpc>
            </a:pP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Operações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realizadas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regularmente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objetivo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fiscalizar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veículos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clandestinos ou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em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condições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inadequadas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para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 transporte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passageiros,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visando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oferecer mais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segurança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qualidade,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especialmente no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centro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</a:t>
            </a:r>
            <a:r>
              <a:rPr lang="en-US" sz="2423" spc="-19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  <a:r>
              <a:rPr lang="en-US" sz="2423" spc="-19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cidade.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15542" y="2354014"/>
            <a:ext cx="6272458" cy="2135960"/>
          </a:xfrm>
          <a:custGeom>
            <a:avLst/>
            <a:gdLst/>
            <a:ahLst/>
            <a:cxnLst/>
            <a:rect r="r" b="b" t="t" l="l"/>
            <a:pathLst>
              <a:path h="2135960" w="6272458">
                <a:moveTo>
                  <a:pt x="0" y="0"/>
                </a:moveTo>
                <a:lnTo>
                  <a:pt x="6272458" y="0"/>
                </a:lnTo>
                <a:lnTo>
                  <a:pt x="6272458" y="2135960"/>
                </a:lnTo>
                <a:lnTo>
                  <a:pt x="0" y="2135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42504" y="4544568"/>
            <a:ext cx="1130808" cy="374904"/>
          </a:xfrm>
          <a:custGeom>
            <a:avLst/>
            <a:gdLst/>
            <a:ahLst/>
            <a:cxnLst/>
            <a:rect r="r" b="b" t="t" l="l"/>
            <a:pathLst>
              <a:path h="374904" w="1130808">
                <a:moveTo>
                  <a:pt x="0" y="0"/>
                </a:moveTo>
                <a:lnTo>
                  <a:pt x="1130808" y="0"/>
                </a:lnTo>
                <a:lnTo>
                  <a:pt x="1130808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06184" y="4581144"/>
            <a:ext cx="710184" cy="341376"/>
          </a:xfrm>
          <a:custGeom>
            <a:avLst/>
            <a:gdLst/>
            <a:ahLst/>
            <a:cxnLst/>
            <a:rect r="r" b="b" t="t" l="l"/>
            <a:pathLst>
              <a:path h="341376" w="710184">
                <a:moveTo>
                  <a:pt x="0" y="0"/>
                </a:moveTo>
                <a:lnTo>
                  <a:pt x="710184" y="0"/>
                </a:lnTo>
                <a:lnTo>
                  <a:pt x="710184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5443" y="993648"/>
            <a:ext cx="11738545" cy="6567922"/>
          </a:xfrm>
          <a:custGeom>
            <a:avLst/>
            <a:gdLst/>
            <a:ahLst/>
            <a:cxnLst/>
            <a:rect r="r" b="b" t="t" l="l"/>
            <a:pathLst>
              <a:path h="6567922" w="11738545">
                <a:moveTo>
                  <a:pt x="0" y="0"/>
                </a:moveTo>
                <a:lnTo>
                  <a:pt x="11738544" y="0"/>
                </a:lnTo>
                <a:lnTo>
                  <a:pt x="11738544" y="6567922"/>
                </a:lnTo>
                <a:lnTo>
                  <a:pt x="0" y="6567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543396" y="2770001"/>
            <a:ext cx="3539472" cy="705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2"/>
              </a:lnSpc>
            </a:pPr>
            <a:r>
              <a:rPr lang="en-US" b="true" sz="4022" spc="-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TRANSPORTE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69422" y="3394461"/>
            <a:ext cx="4366541" cy="69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8"/>
              </a:lnSpc>
            </a:pPr>
            <a:r>
              <a:rPr lang="en-US" b="true" sz="4027" spc="-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COMPLEMENTAR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80748" y="4626642"/>
            <a:ext cx="5722848" cy="2933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8"/>
              </a:lnSpc>
            </a:pPr>
            <a:r>
              <a:rPr lang="en-US" sz="242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Utilização de uma frota de menor capacidade para complementar o transporte</a:t>
            </a:r>
          </a:p>
          <a:p>
            <a:pPr algn="just">
              <a:lnSpc>
                <a:spcPts val="2908"/>
              </a:lnSpc>
            </a:pPr>
            <a:r>
              <a:rPr lang="en-US" sz="242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urbano na cidade de Manaus.</a:t>
            </a:r>
          </a:p>
          <a:p>
            <a:pPr algn="just">
              <a:lnSpc>
                <a:spcPts val="2908"/>
              </a:lnSpc>
            </a:pPr>
            <a:r>
              <a:rPr lang="en-US" sz="242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Implantação de uma frota composta por 320 veículos de menor capacidade, distribuídos estrategicamente por todas as zonas da</a:t>
            </a:r>
          </a:p>
          <a:p>
            <a:pPr algn="just">
              <a:lnSpc>
                <a:spcPts val="2908"/>
              </a:lnSpc>
            </a:pPr>
            <a:r>
              <a:rPr lang="en-US" sz="242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cidade, com o objetivo de complementar o</a:t>
            </a:r>
          </a:p>
          <a:p>
            <a:pPr algn="just">
              <a:lnSpc>
                <a:spcPts val="2908"/>
              </a:lnSpc>
            </a:pPr>
            <a:r>
              <a:rPr lang="en-US" sz="2423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sistema de transporte urbano.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48089" y="1057338"/>
            <a:ext cx="6198264" cy="2110694"/>
          </a:xfrm>
          <a:custGeom>
            <a:avLst/>
            <a:gdLst/>
            <a:ahLst/>
            <a:cxnLst/>
            <a:rect r="r" b="b" t="t" l="l"/>
            <a:pathLst>
              <a:path h="2110694" w="6198264">
                <a:moveTo>
                  <a:pt x="0" y="0"/>
                </a:moveTo>
                <a:lnTo>
                  <a:pt x="6198264" y="0"/>
                </a:lnTo>
                <a:lnTo>
                  <a:pt x="6198264" y="2110695"/>
                </a:lnTo>
                <a:lnTo>
                  <a:pt x="0" y="2110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42504" y="4544568"/>
            <a:ext cx="1130808" cy="374904"/>
          </a:xfrm>
          <a:custGeom>
            <a:avLst/>
            <a:gdLst/>
            <a:ahLst/>
            <a:cxnLst/>
            <a:rect r="r" b="b" t="t" l="l"/>
            <a:pathLst>
              <a:path h="374904" w="1130808">
                <a:moveTo>
                  <a:pt x="0" y="0"/>
                </a:moveTo>
                <a:lnTo>
                  <a:pt x="1130808" y="0"/>
                </a:lnTo>
                <a:lnTo>
                  <a:pt x="1130808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806184" y="4581144"/>
            <a:ext cx="710184" cy="341376"/>
          </a:xfrm>
          <a:custGeom>
            <a:avLst/>
            <a:gdLst/>
            <a:ahLst/>
            <a:cxnLst/>
            <a:rect r="r" b="b" t="t" l="l"/>
            <a:pathLst>
              <a:path h="341376" w="710184">
                <a:moveTo>
                  <a:pt x="0" y="0"/>
                </a:moveTo>
                <a:lnTo>
                  <a:pt x="710184" y="0"/>
                </a:lnTo>
                <a:lnTo>
                  <a:pt x="710184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536" y="414528"/>
            <a:ext cx="11526703" cy="8996303"/>
          </a:xfrm>
          <a:custGeom>
            <a:avLst/>
            <a:gdLst/>
            <a:ahLst/>
            <a:cxnLst/>
            <a:rect r="r" b="b" t="t" l="l"/>
            <a:pathLst>
              <a:path h="8996303" w="11526703">
                <a:moveTo>
                  <a:pt x="0" y="0"/>
                </a:moveTo>
                <a:lnTo>
                  <a:pt x="11526703" y="0"/>
                </a:lnTo>
                <a:lnTo>
                  <a:pt x="11526703" y="8996303"/>
                </a:lnTo>
                <a:lnTo>
                  <a:pt x="0" y="89963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824721" y="1342117"/>
            <a:ext cx="4672193" cy="138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5"/>
              </a:lnSpc>
            </a:pPr>
            <a:r>
              <a:rPr lang="en-US" b="true" sz="3975" spc="-1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PARCERIA PÚBLICO-PRIVADA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453076" y="2817693"/>
            <a:ext cx="5188290" cy="431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2"/>
              </a:lnSpc>
            </a:pPr>
          </a:p>
          <a:p>
            <a:pPr algn="l">
              <a:lnSpc>
                <a:spcPts val="3352"/>
              </a:lnSpc>
            </a:pPr>
          </a:p>
          <a:p>
            <a:pPr algn="l">
              <a:lnSpc>
                <a:spcPts val="2873"/>
              </a:lnSpc>
            </a:pPr>
            <a:r>
              <a:rPr lang="en-US" sz="2394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TERMINAIS DE INTEGRAÇÃO: Busca por parcerias com o objetivo do setor</a:t>
            </a:r>
          </a:p>
          <a:p>
            <a:pPr algn="l">
              <a:lnSpc>
                <a:spcPts val="2873"/>
              </a:lnSpc>
            </a:pPr>
            <a:r>
              <a:rPr lang="en-US" sz="2394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da Administração,</a:t>
            </a:r>
          </a:p>
          <a:p>
            <a:pPr algn="l">
              <a:lnSpc>
                <a:spcPts val="2873"/>
              </a:lnSpc>
            </a:pPr>
            <a:r>
              <a:rPr lang="en-US" sz="2394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Manutenção, Exploração Comercial e</a:t>
            </a:r>
          </a:p>
          <a:p>
            <a:pPr algn="l">
              <a:lnSpc>
                <a:spcPts val="2873"/>
              </a:lnSpc>
            </a:pPr>
            <a:r>
              <a:rPr lang="en-US" sz="2394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Requalificação dos 06 Terminais</a:t>
            </a:r>
          </a:p>
          <a:p>
            <a:pPr algn="l">
              <a:lnSpc>
                <a:spcPts val="2873"/>
              </a:lnSpc>
            </a:pPr>
            <a:r>
              <a:rPr lang="en-US" sz="2394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existentes; PROJETO ADOTE UM PONTO: Similar</a:t>
            </a:r>
          </a:p>
          <a:p>
            <a:pPr algn="l">
              <a:lnSpc>
                <a:spcPts val="2873"/>
              </a:lnSpc>
            </a:pPr>
            <a:r>
              <a:rPr lang="en-US" sz="2394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aos terminais de Integração mas</a:t>
            </a:r>
          </a:p>
          <a:p>
            <a:pPr algn="l">
              <a:lnSpc>
                <a:spcPts val="5998"/>
              </a:lnSpc>
            </a:pPr>
            <a:r>
              <a:rPr lang="en-US" sz="2399" spc="-16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utilizando os pontos de ônibus.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81017" y="2778252"/>
            <a:ext cx="70733" cy="218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8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81017" y="3876142"/>
            <a:ext cx="98708" cy="218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spc="-4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09617" y="3010376"/>
            <a:ext cx="503882" cy="35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6"/>
              </a:lnSpc>
            </a:pPr>
            <a:r>
              <a:rPr lang="en-US" sz="1202" spc="-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privado</a:t>
            </a:r>
            <a:r>
              <a:rPr lang="en-US" sz="1202" spc="-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83606" y="3010376"/>
            <a:ext cx="423662" cy="352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6"/>
              </a:lnSpc>
            </a:pPr>
            <a:r>
              <a:rPr lang="en-US" sz="1202" spc="-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cuidar</a:t>
            </a:r>
            <a:r>
              <a:rPr lang="en-US" sz="1202" spc="-7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42504" y="4544568"/>
            <a:ext cx="1130808" cy="374904"/>
          </a:xfrm>
          <a:custGeom>
            <a:avLst/>
            <a:gdLst/>
            <a:ahLst/>
            <a:cxnLst/>
            <a:rect r="r" b="b" t="t" l="l"/>
            <a:pathLst>
              <a:path h="374904" w="1130808">
                <a:moveTo>
                  <a:pt x="0" y="0"/>
                </a:moveTo>
                <a:lnTo>
                  <a:pt x="1130808" y="0"/>
                </a:lnTo>
                <a:lnTo>
                  <a:pt x="1130808" y="374904"/>
                </a:lnTo>
                <a:lnTo>
                  <a:pt x="0" y="374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06184" y="4581144"/>
            <a:ext cx="710184" cy="341376"/>
          </a:xfrm>
          <a:custGeom>
            <a:avLst/>
            <a:gdLst/>
            <a:ahLst/>
            <a:cxnLst/>
            <a:rect r="r" b="b" t="t" l="l"/>
            <a:pathLst>
              <a:path h="341376" w="710184">
                <a:moveTo>
                  <a:pt x="0" y="0"/>
                </a:moveTo>
                <a:lnTo>
                  <a:pt x="710184" y="0"/>
                </a:lnTo>
                <a:lnTo>
                  <a:pt x="710184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984329" y="700141"/>
            <a:ext cx="6303671" cy="2146589"/>
          </a:xfrm>
          <a:custGeom>
            <a:avLst/>
            <a:gdLst/>
            <a:ahLst/>
            <a:cxnLst/>
            <a:rect r="r" b="b" t="t" l="l"/>
            <a:pathLst>
              <a:path h="2146589" w="6303671">
                <a:moveTo>
                  <a:pt x="0" y="0"/>
                </a:moveTo>
                <a:lnTo>
                  <a:pt x="6303671" y="0"/>
                </a:lnTo>
                <a:lnTo>
                  <a:pt x="6303671" y="2146589"/>
                </a:lnTo>
                <a:lnTo>
                  <a:pt x="0" y="214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2995" y="320040"/>
            <a:ext cx="11446681" cy="9334877"/>
          </a:xfrm>
          <a:custGeom>
            <a:avLst/>
            <a:gdLst/>
            <a:ahLst/>
            <a:cxnLst/>
            <a:rect r="r" b="b" t="t" l="l"/>
            <a:pathLst>
              <a:path h="9334877" w="11446681">
                <a:moveTo>
                  <a:pt x="0" y="0"/>
                </a:moveTo>
                <a:lnTo>
                  <a:pt x="11446680" y="0"/>
                </a:lnTo>
                <a:lnTo>
                  <a:pt x="11446680" y="9334877"/>
                </a:lnTo>
                <a:lnTo>
                  <a:pt x="0" y="93348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45" t="-376" r="0" b="-37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488855" y="1128150"/>
            <a:ext cx="3588635" cy="131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0"/>
              </a:lnSpc>
            </a:pPr>
            <a:r>
              <a:rPr lang="en-US" b="true" sz="4042" spc="-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TRANSPORTE HIDROVIÁRIO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250855" y="2984126"/>
            <a:ext cx="5761205" cy="3887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2"/>
              </a:lnSpc>
            </a:pP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 existência dos portos do tipo flutuante podem atender as necessidades de</a:t>
            </a:r>
          </a:p>
          <a:p>
            <a:pPr algn="l">
              <a:lnSpc>
                <a:spcPts val="2922"/>
              </a:lnSpc>
            </a:pP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deslocamentos entre os bairros lindeiros à </a:t>
            </a: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orla fluvial da cidade de Manaus.</a:t>
            </a:r>
          </a:p>
          <a:p>
            <a:pPr algn="l">
              <a:lnSpc>
                <a:spcPts val="2922"/>
              </a:lnSpc>
            </a:pP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Como por exemplo:</a:t>
            </a:r>
          </a:p>
          <a:p>
            <a:pPr algn="l">
              <a:lnSpc>
                <a:spcPts val="2922"/>
              </a:lnSpc>
            </a:pP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Marina do Davi; Ponta Negra; Santo</a:t>
            </a:r>
          </a:p>
          <a:p>
            <a:pPr algn="l">
              <a:lnSpc>
                <a:spcPts val="2922"/>
              </a:lnSpc>
            </a:pP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Agostinho; Compensa; São Raimundo; Porto </a:t>
            </a: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Flutuante; Manaus Moderna; Panair; Colônia</a:t>
            </a:r>
          </a:p>
          <a:p>
            <a:pPr algn="l">
              <a:lnSpc>
                <a:spcPts val="2922"/>
              </a:lnSpc>
            </a:pPr>
            <a:r>
              <a:rPr lang="en-US" sz="2435" spc="-17">
                <a:solidFill>
                  <a:srgbClr val="434343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Oliveira Machado; Ceasa; Mauazinho.</a:t>
            </a:r>
          </a:p>
          <a:p>
            <a:pPr algn="l">
              <a:lnSpc>
                <a:spcPts val="610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3745239" y="8839137"/>
            <a:ext cx="4376563" cy="763282"/>
            <a:chOff x="0" y="0"/>
            <a:chExt cx="5835417" cy="10177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790495" y="0"/>
              <a:ext cx="3044922" cy="1009503"/>
            </a:xfrm>
            <a:custGeom>
              <a:avLst/>
              <a:gdLst/>
              <a:ahLst/>
              <a:cxnLst/>
              <a:rect r="r" b="b" t="t" l="l"/>
              <a:pathLst>
                <a:path h="1009503" w="3044922">
                  <a:moveTo>
                    <a:pt x="0" y="0"/>
                  </a:moveTo>
                  <a:lnTo>
                    <a:pt x="3044922" y="0"/>
                  </a:lnTo>
                  <a:lnTo>
                    <a:pt x="3044922" y="1009503"/>
                  </a:lnTo>
                  <a:lnTo>
                    <a:pt x="0" y="1009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98488"/>
              <a:ext cx="1912310" cy="919222"/>
            </a:xfrm>
            <a:custGeom>
              <a:avLst/>
              <a:gdLst/>
              <a:ahLst/>
              <a:cxnLst/>
              <a:rect r="r" b="b" t="t" l="l"/>
              <a:pathLst>
                <a:path h="919222" w="1912310">
                  <a:moveTo>
                    <a:pt x="0" y="0"/>
                  </a:moveTo>
                  <a:lnTo>
                    <a:pt x="1912310" y="0"/>
                  </a:lnTo>
                  <a:lnTo>
                    <a:pt x="1912310" y="919222"/>
                  </a:lnTo>
                  <a:lnTo>
                    <a:pt x="0" y="919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DAGle8XPOnI</dc:identifier>
  <dcterms:modified xsi:type="dcterms:W3CDTF">2011-08-01T06:04:30Z</dcterms:modified>
  <cp:revision>1</cp:revision>
  <dc:title>Juntada .pdf</dc:title>
</cp:coreProperties>
</file>